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7" r:id="rId28"/>
    <p:sldId id="281" r:id="rId29"/>
    <p:sldId id="282" r:id="rId30"/>
    <p:sldId id="283" r:id="rId31"/>
    <p:sldId id="284" r:id="rId32"/>
    <p:sldId id="285" r:id="rId33"/>
    <p:sldId id="286"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00000"/>
                </a:solidFill>
                <a:latin typeface="Arial"/>
              </a:rPr>
              <a:t>Fai clic per spostare la diapositiva</a:t>
            </a:r>
          </a:p>
        </p:txBody>
      </p:sp>
      <p:sp>
        <p:nvSpPr>
          <p:cNvPr id="115" name="PlaceHolder 2"/>
          <p:cNvSpPr>
            <a:spLocks noGrp="1"/>
          </p:cNvSpPr>
          <p:nvPr>
            <p:ph type="body"/>
          </p:nvPr>
        </p:nvSpPr>
        <p:spPr>
          <a:xfrm>
            <a:off x="756000" y="5078520"/>
            <a:ext cx="6047640" cy="4811040"/>
          </a:xfrm>
          <a:prstGeom prst="rect">
            <a:avLst/>
          </a:prstGeom>
        </p:spPr>
        <p:txBody>
          <a:bodyPr lIns="0" tIns="0" rIns="0" bIns="0">
            <a:noAutofit/>
          </a:bodyPr>
          <a:lstStyle/>
          <a:p>
            <a:r>
              <a:rPr lang="it-IT" sz="2000" b="0" strike="noStrike" spc="-1">
                <a:latin typeface="Arial"/>
              </a:rPr>
              <a:t>Fai clic per modificare il formato delle note</a:t>
            </a:r>
          </a:p>
        </p:txBody>
      </p:sp>
      <p:sp>
        <p:nvSpPr>
          <p:cNvPr id="116" name="PlaceHolder 3"/>
          <p:cNvSpPr>
            <a:spLocks noGrp="1"/>
          </p:cNvSpPr>
          <p:nvPr>
            <p:ph type="hdr"/>
          </p:nvPr>
        </p:nvSpPr>
        <p:spPr>
          <a:xfrm>
            <a:off x="0" y="0"/>
            <a:ext cx="3280680" cy="534240"/>
          </a:xfrm>
          <a:prstGeom prst="rect">
            <a:avLst/>
          </a:prstGeom>
        </p:spPr>
        <p:txBody>
          <a:bodyPr lIns="0" tIns="0" rIns="0" bIns="0">
            <a:noAutofit/>
          </a:bodyPr>
          <a:lstStyle/>
          <a:p>
            <a:r>
              <a:rPr lang="it-IT" sz="1400" b="0" strike="noStrike" spc="-1">
                <a:latin typeface="Times New Roman"/>
              </a:rPr>
              <a:t>&lt;intestazione&gt;</a:t>
            </a:r>
          </a:p>
        </p:txBody>
      </p:sp>
      <p:sp>
        <p:nvSpPr>
          <p:cNvPr id="11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it-IT" sz="1400" b="0" strike="noStrike" spc="-1">
                <a:latin typeface="Times New Roman"/>
              </a:rPr>
              <a:t>&lt;data/ora&gt;</a:t>
            </a:r>
          </a:p>
        </p:txBody>
      </p:sp>
      <p:sp>
        <p:nvSpPr>
          <p:cNvPr id="11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it-IT" sz="1400" b="0" strike="noStrike" spc="-1">
                <a:latin typeface="Times New Roman"/>
              </a:rPr>
              <a:t>&lt;piè di pagina&gt;</a:t>
            </a:r>
          </a:p>
        </p:txBody>
      </p:sp>
      <p:sp>
        <p:nvSpPr>
          <p:cNvPr id="11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EE7E9471-1811-497F-97E2-B1B512CA9BBB}" type="slidenum">
              <a:rPr lang="it-IT" sz="1400" b="0" strike="noStrike" spc="-1">
                <a:latin typeface="Times New Roman"/>
              </a:rPr>
              <a:t>‹N›</a:t>
            </a:fld>
            <a:endParaRPr lang="it-I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noRot="1" noChangeAspect="1"/>
          </p:cNvSpPr>
          <p:nvPr>
            <p:ph type="sldImg"/>
          </p:nvPr>
        </p:nvSpPr>
        <p:spPr>
          <a:xfrm>
            <a:off x="1371600" y="1143000"/>
            <a:ext cx="4114440" cy="3085920"/>
          </a:xfrm>
          <a:prstGeom prst="rect">
            <a:avLst/>
          </a:prstGeom>
        </p:spPr>
      </p:sp>
      <p:sp>
        <p:nvSpPr>
          <p:cNvPr id="302"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03"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9CCE47C-DE9C-4CA0-B352-D15899B91D61}" type="slidenum">
              <a:rPr lang="it-IT" sz="1200" b="0" strike="noStrike" spc="-1">
                <a:solidFill>
                  <a:srgbClr val="000000"/>
                </a:solidFill>
                <a:latin typeface="+mn-lt"/>
                <a:ea typeface="+mn-ea"/>
              </a:rPr>
              <a:t>2</a:t>
            </a:fld>
            <a:endParaRPr lang="it-IT"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noRot="1" noChangeAspect="1"/>
          </p:cNvSpPr>
          <p:nvPr>
            <p:ph type="sldImg"/>
          </p:nvPr>
        </p:nvSpPr>
        <p:spPr>
          <a:xfrm>
            <a:off x="1371600" y="1143000"/>
            <a:ext cx="4114440" cy="3085920"/>
          </a:xfrm>
          <a:prstGeom prst="rect">
            <a:avLst/>
          </a:prstGeom>
        </p:spPr>
      </p:sp>
      <p:sp>
        <p:nvSpPr>
          <p:cNvPr id="329"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30"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C91AA1E-5CFF-45A0-92C1-5BA2CA05D7EF}" type="slidenum">
              <a:rPr lang="it-IT" sz="1200" b="0" strike="noStrike" spc="-1">
                <a:solidFill>
                  <a:srgbClr val="000000"/>
                </a:solidFill>
                <a:latin typeface="+mn-lt"/>
                <a:ea typeface="+mn-ea"/>
              </a:rPr>
              <a:t>11</a:t>
            </a:fld>
            <a:endParaRPr lang="it-IT"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noRot="1" noChangeAspect="1"/>
          </p:cNvSpPr>
          <p:nvPr>
            <p:ph type="sldImg"/>
          </p:nvPr>
        </p:nvSpPr>
        <p:spPr>
          <a:xfrm>
            <a:off x="1371600" y="1143000"/>
            <a:ext cx="4114440" cy="3085920"/>
          </a:xfrm>
          <a:prstGeom prst="rect">
            <a:avLst/>
          </a:prstGeom>
        </p:spPr>
      </p:sp>
      <p:sp>
        <p:nvSpPr>
          <p:cNvPr id="332"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33"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1165991-38DF-476A-BCAD-03721BDB15FC}" type="slidenum">
              <a:rPr lang="it-IT" sz="1200" b="0" strike="noStrike" spc="-1">
                <a:solidFill>
                  <a:srgbClr val="000000"/>
                </a:solidFill>
                <a:latin typeface="+mn-lt"/>
                <a:ea typeface="+mn-ea"/>
              </a:rPr>
              <a:t>12</a:t>
            </a:fld>
            <a:endParaRPr lang="it-IT"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noRot="1" noChangeAspect="1"/>
          </p:cNvSpPr>
          <p:nvPr>
            <p:ph type="sldImg"/>
          </p:nvPr>
        </p:nvSpPr>
        <p:spPr>
          <a:xfrm>
            <a:off x="1371600" y="1143000"/>
            <a:ext cx="4114440" cy="3085920"/>
          </a:xfrm>
          <a:prstGeom prst="rect">
            <a:avLst/>
          </a:prstGeom>
        </p:spPr>
      </p:sp>
      <p:sp>
        <p:nvSpPr>
          <p:cNvPr id="335"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36"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3B8B523-F6D0-4C45-ADAB-3DA94851F938}" type="slidenum">
              <a:rPr lang="it-IT" sz="1200" b="0" strike="noStrike" spc="-1">
                <a:solidFill>
                  <a:srgbClr val="000000"/>
                </a:solidFill>
                <a:latin typeface="+mn-lt"/>
                <a:ea typeface="+mn-ea"/>
              </a:rPr>
              <a:t>13</a:t>
            </a:fld>
            <a:endParaRPr lang="it-IT"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noRot="1" noChangeAspect="1"/>
          </p:cNvSpPr>
          <p:nvPr>
            <p:ph type="sldImg"/>
          </p:nvPr>
        </p:nvSpPr>
        <p:spPr>
          <a:xfrm>
            <a:off x="1371600" y="1143000"/>
            <a:ext cx="4114440" cy="3085920"/>
          </a:xfrm>
          <a:prstGeom prst="rect">
            <a:avLst/>
          </a:prstGeom>
        </p:spPr>
      </p:sp>
      <p:sp>
        <p:nvSpPr>
          <p:cNvPr id="338"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39"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53304B9-CAA3-4367-B31B-46F52447B106}" type="slidenum">
              <a:rPr lang="it-IT" sz="1200" b="0" strike="noStrike" spc="-1">
                <a:solidFill>
                  <a:srgbClr val="000000"/>
                </a:solidFill>
                <a:latin typeface="+mn-lt"/>
                <a:ea typeface="+mn-ea"/>
              </a:rPr>
              <a:t>14</a:t>
            </a:fld>
            <a:endParaRPr lang="it-IT"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noRot="1" noChangeAspect="1"/>
          </p:cNvSpPr>
          <p:nvPr>
            <p:ph type="sldImg"/>
          </p:nvPr>
        </p:nvSpPr>
        <p:spPr>
          <a:xfrm>
            <a:off x="1371600" y="1143000"/>
            <a:ext cx="4114440" cy="3085920"/>
          </a:xfrm>
          <a:prstGeom prst="rect">
            <a:avLst/>
          </a:prstGeom>
        </p:spPr>
      </p:sp>
      <p:sp>
        <p:nvSpPr>
          <p:cNvPr id="341"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42"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ED4F34E-2BAC-4D87-BD8D-33D2972A5DA3}" type="slidenum">
              <a:rPr lang="it-IT" sz="1200" b="0" strike="noStrike" spc="-1">
                <a:solidFill>
                  <a:srgbClr val="000000"/>
                </a:solidFill>
                <a:latin typeface="+mn-lt"/>
                <a:ea typeface="+mn-ea"/>
              </a:rPr>
              <a:t>15</a:t>
            </a:fld>
            <a:endParaRPr lang="it-IT"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noRot="1" noChangeAspect="1"/>
          </p:cNvSpPr>
          <p:nvPr>
            <p:ph type="sldImg"/>
          </p:nvPr>
        </p:nvSpPr>
        <p:spPr>
          <a:xfrm>
            <a:off x="1371600" y="1143000"/>
            <a:ext cx="4114440" cy="3085920"/>
          </a:xfrm>
          <a:prstGeom prst="rect">
            <a:avLst/>
          </a:prstGeom>
        </p:spPr>
      </p:sp>
      <p:sp>
        <p:nvSpPr>
          <p:cNvPr id="344"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45"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4450ADC-9B3A-4E5D-8F0E-F65199C57A1C}" type="slidenum">
              <a:rPr lang="it-IT" sz="1200" b="0" strike="noStrike" spc="-1">
                <a:solidFill>
                  <a:srgbClr val="000000"/>
                </a:solidFill>
                <a:latin typeface="+mn-lt"/>
                <a:ea typeface="+mn-ea"/>
              </a:rPr>
              <a:t>16</a:t>
            </a:fld>
            <a:endParaRPr lang="it-IT"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noRot="1" noChangeAspect="1"/>
          </p:cNvSpPr>
          <p:nvPr>
            <p:ph type="sldImg"/>
          </p:nvPr>
        </p:nvSpPr>
        <p:spPr>
          <a:xfrm>
            <a:off x="1371600" y="1143000"/>
            <a:ext cx="4114440" cy="3085920"/>
          </a:xfrm>
          <a:prstGeom prst="rect">
            <a:avLst/>
          </a:prstGeom>
        </p:spPr>
      </p:sp>
      <p:sp>
        <p:nvSpPr>
          <p:cNvPr id="347"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48"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EA2C5FF-B5C3-4EB4-B461-F0B17F34BFCD}" type="slidenum">
              <a:rPr lang="it-IT" sz="1200" b="0" strike="noStrike" spc="-1">
                <a:solidFill>
                  <a:srgbClr val="000000"/>
                </a:solidFill>
                <a:latin typeface="+mn-lt"/>
                <a:ea typeface="+mn-ea"/>
              </a:rPr>
              <a:t>17</a:t>
            </a:fld>
            <a:endParaRPr lang="it-IT"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laceHolder 1"/>
          <p:cNvSpPr>
            <a:spLocks noGrp="1" noRot="1" noChangeAspect="1"/>
          </p:cNvSpPr>
          <p:nvPr>
            <p:ph type="sldImg"/>
          </p:nvPr>
        </p:nvSpPr>
        <p:spPr>
          <a:xfrm>
            <a:off x="1371600" y="1143000"/>
            <a:ext cx="4114440" cy="3085920"/>
          </a:xfrm>
          <a:prstGeom prst="rect">
            <a:avLst/>
          </a:prstGeom>
        </p:spPr>
      </p:sp>
      <p:sp>
        <p:nvSpPr>
          <p:cNvPr id="350"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51"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F900E5A-6205-49D5-8339-4733222F657A}" type="slidenum">
              <a:rPr lang="it-IT" sz="1200" b="0" strike="noStrike" spc="-1">
                <a:solidFill>
                  <a:srgbClr val="000000"/>
                </a:solidFill>
                <a:latin typeface="+mn-lt"/>
                <a:ea typeface="+mn-ea"/>
              </a:rPr>
              <a:t>18</a:t>
            </a:fld>
            <a:endParaRPr lang="it-IT"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noRot="1" noChangeAspect="1"/>
          </p:cNvSpPr>
          <p:nvPr>
            <p:ph type="sldImg"/>
          </p:nvPr>
        </p:nvSpPr>
        <p:spPr>
          <a:xfrm>
            <a:off x="1371600" y="1143000"/>
            <a:ext cx="4114440" cy="3085920"/>
          </a:xfrm>
          <a:prstGeom prst="rect">
            <a:avLst/>
          </a:prstGeom>
        </p:spPr>
      </p:sp>
      <p:sp>
        <p:nvSpPr>
          <p:cNvPr id="353"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54"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4204193-8DCF-4CF5-9A6B-053DCA49F04C}" type="slidenum">
              <a:rPr lang="it-IT" sz="1200" b="0" strike="noStrike" spc="-1">
                <a:solidFill>
                  <a:srgbClr val="000000"/>
                </a:solidFill>
                <a:latin typeface="+mn-lt"/>
                <a:ea typeface="+mn-ea"/>
              </a:rPr>
              <a:t>19</a:t>
            </a:fld>
            <a:endParaRPr lang="it-IT"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PlaceHolder 1"/>
          <p:cNvSpPr>
            <a:spLocks noGrp="1" noRot="1" noChangeAspect="1"/>
          </p:cNvSpPr>
          <p:nvPr>
            <p:ph type="sldImg"/>
          </p:nvPr>
        </p:nvSpPr>
        <p:spPr>
          <a:xfrm>
            <a:off x="1371600" y="1143000"/>
            <a:ext cx="4114440" cy="3085920"/>
          </a:xfrm>
          <a:prstGeom prst="rect">
            <a:avLst/>
          </a:prstGeom>
        </p:spPr>
      </p:sp>
      <p:sp>
        <p:nvSpPr>
          <p:cNvPr id="356"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57"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6E699BC-045D-43F7-B926-EEC305C4F140}" type="slidenum">
              <a:rPr lang="it-IT" sz="1200" b="0" strike="noStrike" spc="-1">
                <a:solidFill>
                  <a:srgbClr val="000000"/>
                </a:solidFill>
                <a:latin typeface="+mn-lt"/>
                <a:ea typeface="+mn-ea"/>
              </a:rPr>
              <a:t>20</a:t>
            </a:fld>
            <a:endParaRPr lang="it-IT"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noRot="1" noChangeAspect="1"/>
          </p:cNvSpPr>
          <p:nvPr>
            <p:ph type="sldImg"/>
          </p:nvPr>
        </p:nvSpPr>
        <p:spPr>
          <a:xfrm>
            <a:off x="1371600" y="1143000"/>
            <a:ext cx="4114440" cy="3085920"/>
          </a:xfrm>
          <a:prstGeom prst="rect">
            <a:avLst/>
          </a:prstGeom>
        </p:spPr>
      </p:sp>
      <p:sp>
        <p:nvSpPr>
          <p:cNvPr id="305"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06"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9BC29FC-223E-4EDC-8B97-F414149BA9D7}" type="slidenum">
              <a:rPr lang="it-IT" sz="1200" b="0" strike="noStrike" spc="-1">
                <a:solidFill>
                  <a:srgbClr val="000000"/>
                </a:solidFill>
                <a:latin typeface="+mn-lt"/>
                <a:ea typeface="+mn-ea"/>
              </a:rPr>
              <a:t>3</a:t>
            </a:fld>
            <a:endParaRPr lang="it-IT"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noRot="1" noChangeAspect="1"/>
          </p:cNvSpPr>
          <p:nvPr>
            <p:ph type="sldImg"/>
          </p:nvPr>
        </p:nvSpPr>
        <p:spPr>
          <a:xfrm>
            <a:off x="1371600" y="1143000"/>
            <a:ext cx="4114440" cy="3085920"/>
          </a:xfrm>
          <a:prstGeom prst="rect">
            <a:avLst/>
          </a:prstGeom>
        </p:spPr>
      </p:sp>
      <p:sp>
        <p:nvSpPr>
          <p:cNvPr id="359"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60"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58A404B-468F-4DCE-A456-6F4CF5BF92DE}" type="slidenum">
              <a:rPr lang="it-IT" sz="1200" b="0" strike="noStrike" spc="-1">
                <a:solidFill>
                  <a:srgbClr val="000000"/>
                </a:solidFill>
                <a:latin typeface="+mn-lt"/>
                <a:ea typeface="+mn-ea"/>
              </a:rPr>
              <a:t>21</a:t>
            </a:fld>
            <a:endParaRPr lang="it-IT" sz="12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PlaceHolder 1"/>
          <p:cNvSpPr>
            <a:spLocks noGrp="1" noRot="1" noChangeAspect="1"/>
          </p:cNvSpPr>
          <p:nvPr>
            <p:ph type="sldImg"/>
          </p:nvPr>
        </p:nvSpPr>
        <p:spPr>
          <a:xfrm>
            <a:off x="1371600" y="1143000"/>
            <a:ext cx="4114440" cy="3085920"/>
          </a:xfrm>
          <a:prstGeom prst="rect">
            <a:avLst/>
          </a:prstGeom>
        </p:spPr>
      </p:sp>
      <p:sp>
        <p:nvSpPr>
          <p:cNvPr id="362"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63"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691F28A-43BF-4576-B7D3-257FFD246A8A}" type="slidenum">
              <a:rPr lang="it-IT" sz="1200" b="0" strike="noStrike" spc="-1">
                <a:solidFill>
                  <a:srgbClr val="000000"/>
                </a:solidFill>
                <a:latin typeface="+mn-lt"/>
                <a:ea typeface="+mn-ea"/>
              </a:rPr>
              <a:t>22</a:t>
            </a:fld>
            <a:endParaRPr lang="it-IT" sz="12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noRot="1" noChangeAspect="1"/>
          </p:cNvSpPr>
          <p:nvPr>
            <p:ph type="sldImg"/>
          </p:nvPr>
        </p:nvSpPr>
        <p:spPr>
          <a:xfrm>
            <a:off x="1371600" y="1143000"/>
            <a:ext cx="4114440" cy="3085920"/>
          </a:xfrm>
          <a:prstGeom prst="rect">
            <a:avLst/>
          </a:prstGeom>
        </p:spPr>
      </p:sp>
      <p:sp>
        <p:nvSpPr>
          <p:cNvPr id="365"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66"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30DA7D1-2B8F-4D11-BFC9-AA2CD1887245}" type="slidenum">
              <a:rPr lang="it-IT" sz="1200" b="0" strike="noStrike" spc="-1">
                <a:solidFill>
                  <a:srgbClr val="000000"/>
                </a:solidFill>
                <a:latin typeface="+mn-lt"/>
                <a:ea typeface="+mn-ea"/>
              </a:rPr>
              <a:t>23</a:t>
            </a:fld>
            <a:endParaRPr lang="it-IT" sz="12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noRot="1" noChangeAspect="1"/>
          </p:cNvSpPr>
          <p:nvPr>
            <p:ph type="sldImg"/>
          </p:nvPr>
        </p:nvSpPr>
        <p:spPr>
          <a:xfrm>
            <a:off x="1371600" y="1143000"/>
            <a:ext cx="4114440" cy="3085920"/>
          </a:xfrm>
          <a:prstGeom prst="rect">
            <a:avLst/>
          </a:prstGeom>
        </p:spPr>
      </p:sp>
      <p:sp>
        <p:nvSpPr>
          <p:cNvPr id="368"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69"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9254318-1719-4B09-BD49-7C850BBF49BE}" type="slidenum">
              <a:rPr lang="it-IT" sz="1200" b="0" strike="noStrike" spc="-1">
                <a:solidFill>
                  <a:srgbClr val="000000"/>
                </a:solidFill>
                <a:latin typeface="+mn-lt"/>
                <a:ea typeface="+mn-ea"/>
              </a:rPr>
              <a:t>24</a:t>
            </a:fld>
            <a:endParaRPr lang="it-IT" sz="12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1371600" y="1143000"/>
            <a:ext cx="4114800" cy="3086100"/>
          </a:xfrm>
          <a:prstGeom prst="rect">
            <a:avLst/>
          </a:prstGeom>
        </p:spPr>
      </p:sp>
      <p:sp>
        <p:nvSpPr>
          <p:cNvPr id="29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296" name="Segnaposto numero diapositiva 3"/>
          <p:cNvSpPr txBox="1"/>
          <p:nvPr/>
        </p:nvSpPr>
        <p:spPr>
          <a:xfrm>
            <a:off x="3884760" y="8685360"/>
            <a:ext cx="2971440" cy="458280"/>
          </a:xfrm>
          <a:prstGeom prst="rect">
            <a:avLst/>
          </a:prstGeom>
          <a:noFill/>
          <a:ln w="0">
            <a:noFill/>
          </a:ln>
        </p:spPr>
        <p:txBody>
          <a:bodyPr anchor="b">
            <a:noAutofit/>
          </a:bodyPr>
          <a:lstStyle/>
          <a:p>
            <a:pPr algn="r">
              <a:lnSpc>
                <a:spcPct val="100000"/>
              </a:lnSpc>
            </a:pPr>
            <a:fld id="{142D83F4-805C-4001-AF98-B65CDF0B9470}" type="slidenum">
              <a:rPr lang="it-IT" sz="1200" b="0" strike="noStrike" spc="-1">
                <a:solidFill>
                  <a:srgbClr val="000000"/>
                </a:solidFill>
                <a:latin typeface="+mn-lt"/>
                <a:ea typeface="+mn-ea"/>
              </a:rPr>
              <a:t>25</a:t>
            </a:fld>
            <a:endParaRPr lang="it-IT"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noRot="1" noChangeAspect="1"/>
          </p:cNvSpPr>
          <p:nvPr>
            <p:ph type="sldImg"/>
          </p:nvPr>
        </p:nvSpPr>
        <p:spPr>
          <a:xfrm>
            <a:off x="1371600" y="1143000"/>
            <a:ext cx="4114440" cy="3085920"/>
          </a:xfrm>
          <a:prstGeom prst="rect">
            <a:avLst/>
          </a:prstGeom>
        </p:spPr>
      </p:sp>
      <p:sp>
        <p:nvSpPr>
          <p:cNvPr id="374"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75"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26E0989-A7AA-46CD-AC37-B3EC82A97563}" type="slidenum">
              <a:rPr lang="it-IT" sz="1200" b="0" strike="noStrike" spc="-1">
                <a:solidFill>
                  <a:srgbClr val="000000"/>
                </a:solidFill>
                <a:latin typeface="+mn-lt"/>
                <a:ea typeface="+mn-ea"/>
              </a:rPr>
              <a:t>26</a:t>
            </a:fld>
            <a:endParaRPr lang="it-IT" sz="12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1371600" y="1143000"/>
            <a:ext cx="4114440" cy="3085920"/>
          </a:xfrm>
          <a:prstGeom prst="rect">
            <a:avLst/>
          </a:prstGeom>
        </p:spPr>
      </p:sp>
      <p:sp>
        <p:nvSpPr>
          <p:cNvPr id="377"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78"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053606-11CC-4527-A858-6572EB8D63F4}" type="slidenum">
              <a:rPr lang="it-IT" sz="1200" b="0" strike="noStrike" spc="-1">
                <a:solidFill>
                  <a:srgbClr val="000000"/>
                </a:solidFill>
                <a:latin typeface="+mn-lt"/>
                <a:ea typeface="+mn-ea"/>
              </a:rPr>
              <a:t>27</a:t>
            </a:fld>
            <a:endParaRPr lang="it-IT" sz="12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noRot="1" noChangeAspect="1"/>
          </p:cNvSpPr>
          <p:nvPr>
            <p:ph type="sldImg"/>
          </p:nvPr>
        </p:nvSpPr>
        <p:spPr>
          <a:xfrm>
            <a:off x="1371600" y="1143000"/>
            <a:ext cx="4114440" cy="3085920"/>
          </a:xfrm>
          <a:prstGeom prst="rect">
            <a:avLst/>
          </a:prstGeom>
        </p:spPr>
      </p:sp>
      <p:sp>
        <p:nvSpPr>
          <p:cNvPr id="380"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81"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79EA85C-FE1C-4512-9E9E-71B3512E465A}" type="slidenum">
              <a:rPr lang="it-IT" sz="1200" b="0" strike="noStrike" spc="-1">
                <a:solidFill>
                  <a:srgbClr val="000000"/>
                </a:solidFill>
                <a:latin typeface="+mn-lt"/>
                <a:ea typeface="+mn-ea"/>
              </a:rPr>
              <a:t>28</a:t>
            </a:fld>
            <a:endParaRPr lang="it-IT" sz="12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noRot="1" noChangeAspect="1"/>
          </p:cNvSpPr>
          <p:nvPr>
            <p:ph type="sldImg"/>
          </p:nvPr>
        </p:nvSpPr>
        <p:spPr>
          <a:xfrm>
            <a:off x="1371600" y="1143000"/>
            <a:ext cx="4114440" cy="3085920"/>
          </a:xfrm>
          <a:prstGeom prst="rect">
            <a:avLst/>
          </a:prstGeom>
        </p:spPr>
      </p:sp>
      <p:sp>
        <p:nvSpPr>
          <p:cNvPr id="383"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84"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5A85C2E-1A61-4769-9930-6692B8437CEA}" type="slidenum">
              <a:rPr lang="it-IT" sz="1200" b="0" strike="noStrike" spc="-1">
                <a:solidFill>
                  <a:srgbClr val="000000"/>
                </a:solidFill>
                <a:latin typeface="+mn-lt"/>
                <a:ea typeface="+mn-ea"/>
              </a:rPr>
              <a:t>29</a:t>
            </a:fld>
            <a:endParaRPr lang="it-IT" sz="1200" b="0" strike="noStrike" spc="-1">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1371600" y="1143000"/>
            <a:ext cx="4114440" cy="3085920"/>
          </a:xfrm>
          <a:prstGeom prst="rect">
            <a:avLst/>
          </a:prstGeom>
        </p:spPr>
      </p:sp>
      <p:sp>
        <p:nvSpPr>
          <p:cNvPr id="386"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87"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95D787B-8AB0-478D-8702-A5108861ECA5}" type="slidenum">
              <a:rPr lang="it-IT" sz="1200" b="0" strike="noStrike" spc="-1">
                <a:solidFill>
                  <a:srgbClr val="000000"/>
                </a:solidFill>
                <a:latin typeface="+mn-lt"/>
                <a:ea typeface="+mn-ea"/>
              </a:rPr>
              <a:t>30</a:t>
            </a:fld>
            <a:endParaRPr lang="it-IT"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noRot="1" noChangeAspect="1"/>
          </p:cNvSpPr>
          <p:nvPr>
            <p:ph type="sldImg"/>
          </p:nvPr>
        </p:nvSpPr>
        <p:spPr>
          <a:xfrm>
            <a:off x="1371600" y="1143000"/>
            <a:ext cx="4114440" cy="3085920"/>
          </a:xfrm>
          <a:prstGeom prst="rect">
            <a:avLst/>
          </a:prstGeom>
        </p:spPr>
      </p:sp>
      <p:sp>
        <p:nvSpPr>
          <p:cNvPr id="308"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09"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516916F-3FF7-4E23-83F4-E8A023F7C39C}" type="slidenum">
              <a:rPr lang="it-IT" sz="1200" b="0" strike="noStrike" spc="-1">
                <a:solidFill>
                  <a:srgbClr val="000000"/>
                </a:solidFill>
                <a:latin typeface="+mn-lt"/>
                <a:ea typeface="+mn-ea"/>
              </a:rPr>
              <a:t>4</a:t>
            </a:fld>
            <a:endParaRPr lang="it-IT"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noRot="1" noChangeAspect="1"/>
          </p:cNvSpPr>
          <p:nvPr>
            <p:ph type="sldImg"/>
          </p:nvPr>
        </p:nvSpPr>
        <p:spPr>
          <a:xfrm>
            <a:off x="1371600" y="1143000"/>
            <a:ext cx="4114800" cy="3086100"/>
          </a:xfrm>
          <a:prstGeom prst="rect">
            <a:avLst/>
          </a:prstGeom>
        </p:spPr>
      </p:sp>
      <p:sp>
        <p:nvSpPr>
          <p:cNvPr id="311"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12"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444ED98-227F-4AC5-8036-B3EDE779375C}" type="slidenum">
              <a:rPr lang="it-IT" sz="1200" b="0" strike="noStrike" spc="-1">
                <a:solidFill>
                  <a:srgbClr val="000000"/>
                </a:solidFill>
                <a:latin typeface="+mn-lt"/>
                <a:ea typeface="+mn-ea"/>
              </a:rPr>
              <a:t>5</a:t>
            </a:fld>
            <a:endParaRPr lang="it-IT"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noRot="1" noChangeAspect="1"/>
          </p:cNvSpPr>
          <p:nvPr>
            <p:ph type="sldImg"/>
          </p:nvPr>
        </p:nvSpPr>
        <p:spPr>
          <a:xfrm>
            <a:off x="1371600" y="1143000"/>
            <a:ext cx="4114440" cy="3085920"/>
          </a:xfrm>
          <a:prstGeom prst="rect">
            <a:avLst/>
          </a:prstGeom>
        </p:spPr>
      </p:sp>
      <p:sp>
        <p:nvSpPr>
          <p:cNvPr id="314"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15"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ED792E2-1274-46D1-AFB9-4F6579DEE34F}" type="slidenum">
              <a:rPr lang="it-IT" sz="1200" b="0" strike="noStrike" spc="-1">
                <a:solidFill>
                  <a:srgbClr val="000000"/>
                </a:solidFill>
                <a:latin typeface="+mn-lt"/>
                <a:ea typeface="+mn-ea"/>
              </a:rPr>
              <a:t>6</a:t>
            </a:fld>
            <a:endParaRPr lang="it-IT"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noRot="1" noChangeAspect="1"/>
          </p:cNvSpPr>
          <p:nvPr>
            <p:ph type="sldImg"/>
          </p:nvPr>
        </p:nvSpPr>
        <p:spPr>
          <a:xfrm>
            <a:off x="1371600" y="1143000"/>
            <a:ext cx="4114440" cy="3085920"/>
          </a:xfrm>
          <a:prstGeom prst="rect">
            <a:avLst/>
          </a:prstGeom>
        </p:spPr>
      </p:sp>
      <p:sp>
        <p:nvSpPr>
          <p:cNvPr id="317"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18"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C56DBDE-949C-4F26-8966-2E2DCB9FB26E}" type="slidenum">
              <a:rPr lang="it-IT" sz="1200" b="0" strike="noStrike" spc="-1">
                <a:solidFill>
                  <a:srgbClr val="000000"/>
                </a:solidFill>
                <a:latin typeface="+mn-lt"/>
                <a:ea typeface="+mn-ea"/>
              </a:rPr>
              <a:t>7</a:t>
            </a:fld>
            <a:endParaRPr lang="it-IT"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laceHolder 1"/>
          <p:cNvSpPr>
            <a:spLocks noGrp="1" noRot="1" noChangeAspect="1"/>
          </p:cNvSpPr>
          <p:nvPr>
            <p:ph type="sldImg"/>
          </p:nvPr>
        </p:nvSpPr>
        <p:spPr>
          <a:xfrm>
            <a:off x="1371600" y="1143000"/>
            <a:ext cx="4114440" cy="3085920"/>
          </a:xfrm>
          <a:prstGeom prst="rect">
            <a:avLst/>
          </a:prstGeom>
        </p:spPr>
      </p:sp>
      <p:sp>
        <p:nvSpPr>
          <p:cNvPr id="320"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21"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3BE5488-F1A7-42C2-9AE2-297DACCABBAD}" type="slidenum">
              <a:rPr lang="it-IT" sz="1200" b="0" strike="noStrike" spc="-1">
                <a:solidFill>
                  <a:srgbClr val="000000"/>
                </a:solidFill>
                <a:latin typeface="+mn-lt"/>
                <a:ea typeface="+mn-ea"/>
              </a:rPr>
              <a:t>8</a:t>
            </a:fld>
            <a:endParaRPr lang="it-IT"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noRot="1" noChangeAspect="1"/>
          </p:cNvSpPr>
          <p:nvPr>
            <p:ph type="sldImg"/>
          </p:nvPr>
        </p:nvSpPr>
        <p:spPr>
          <a:xfrm>
            <a:off x="1371600" y="1143000"/>
            <a:ext cx="4114800" cy="3086100"/>
          </a:xfrm>
          <a:prstGeom prst="rect">
            <a:avLst/>
          </a:prstGeom>
        </p:spPr>
      </p:sp>
      <p:sp>
        <p:nvSpPr>
          <p:cNvPr id="323"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24"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656A9AA-61DD-4E4C-B193-6045E6689226}" type="slidenum">
              <a:rPr lang="it-IT" sz="1200" b="0" strike="noStrike" spc="-1">
                <a:solidFill>
                  <a:srgbClr val="000000"/>
                </a:solidFill>
                <a:latin typeface="+mn-lt"/>
                <a:ea typeface="+mn-ea"/>
              </a:rPr>
              <a:t>9</a:t>
            </a:fld>
            <a:endParaRPr lang="it-IT"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noRot="1" noChangeAspect="1"/>
          </p:cNvSpPr>
          <p:nvPr>
            <p:ph type="sldImg"/>
          </p:nvPr>
        </p:nvSpPr>
        <p:spPr>
          <a:xfrm>
            <a:off x="1371600" y="1143000"/>
            <a:ext cx="4114440" cy="3085920"/>
          </a:xfrm>
          <a:prstGeom prst="rect">
            <a:avLst/>
          </a:prstGeom>
        </p:spPr>
      </p:sp>
      <p:sp>
        <p:nvSpPr>
          <p:cNvPr id="326"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it-IT" sz="1600" b="0" strike="noStrike" spc="-1">
                <a:latin typeface="Arial"/>
              </a:rPr>
              <a:t>Le tre slide sono organizzate per mostrare in modo progressivo gli elementi essenziali della strategia di sviluppo di JSB dal punto di vista del marketing. In questa prima slide sono riportate le tre unità di business</a:t>
            </a:r>
          </a:p>
        </p:txBody>
      </p:sp>
      <p:sp>
        <p:nvSpPr>
          <p:cNvPr id="327" name="Segnaposto numero diapositiva 3"/>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54267B3-4A47-4008-B487-897547D12611}" type="slidenum">
              <a:rPr lang="it-IT" sz="1200" b="0" strike="noStrike" spc="-1">
                <a:solidFill>
                  <a:srgbClr val="000000"/>
                </a:solidFill>
                <a:latin typeface="+mn-lt"/>
                <a:ea typeface="+mn-ea"/>
              </a:rPr>
              <a:t>10</a:t>
            </a:fld>
            <a:endParaRPr lang="it-IT"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24"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25"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27"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28"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29"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30"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41" name="PlaceHolder 2"/>
          <p:cNvSpPr>
            <a:spLocks noGrp="1"/>
          </p:cNvSpPr>
          <p:nvPr>
            <p:ph type="subTitle"/>
          </p:nvPr>
        </p:nvSpPr>
        <p:spPr>
          <a:xfrm>
            <a:off x="457200" y="1604520"/>
            <a:ext cx="8228880" cy="39769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43"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45"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46"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28560" y="365040"/>
            <a:ext cx="7885800" cy="61405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50"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51"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52"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3" name="PlaceHolder 2"/>
          <p:cNvSpPr>
            <a:spLocks noGrp="1"/>
          </p:cNvSpPr>
          <p:nvPr>
            <p:ph type="subTitle"/>
          </p:nvPr>
        </p:nvSpPr>
        <p:spPr>
          <a:xfrm>
            <a:off x="457200" y="1604520"/>
            <a:ext cx="8228880" cy="39769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54"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55"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56"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58"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59"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60"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62"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63"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65"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66"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67"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68"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79" name="PlaceHolder 2"/>
          <p:cNvSpPr>
            <a:spLocks noGrp="1"/>
          </p:cNvSpPr>
          <p:nvPr>
            <p:ph type="subTitle"/>
          </p:nvPr>
        </p:nvSpPr>
        <p:spPr>
          <a:xfrm>
            <a:off x="457200" y="1604520"/>
            <a:ext cx="8228880" cy="39769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81"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83"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84"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5"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28560" y="365040"/>
            <a:ext cx="7885800" cy="61405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88"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89"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90"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92"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93"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94"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96"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97"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98"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100"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101"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103"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104"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105"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106"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7"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8"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28560" y="365040"/>
            <a:ext cx="7885800" cy="61405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12"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13"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14"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16"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17"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18"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28560" y="365040"/>
            <a:ext cx="7885800" cy="1324440"/>
          </a:xfrm>
          <a:prstGeom prst="rect">
            <a:avLst/>
          </a:prstGeom>
        </p:spPr>
        <p:txBody>
          <a:bodyPr lIns="0" tIns="0" rIns="0" bIns="0" anchor="ctr">
            <a:noAutofit/>
          </a:bodyPr>
          <a:lstStyle/>
          <a:p>
            <a:endParaRPr lang="it-IT" sz="1800" b="0" strike="noStrike" spc="-1">
              <a:solidFill>
                <a:srgbClr val="000000"/>
              </a:solidFill>
              <a:latin typeface="Arial"/>
            </a:endParaRPr>
          </a:p>
        </p:txBody>
      </p:sp>
      <p:sp>
        <p:nvSpPr>
          <p:cNvPr id="20"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21"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it-IT" sz="2800" b="0" strike="noStrike" spc="-1">
              <a:solidFill>
                <a:srgbClr val="000000"/>
              </a:solidFill>
              <a:latin typeface="Arial"/>
            </a:endParaRPr>
          </a:p>
        </p:txBody>
      </p:sp>
      <p:sp>
        <p:nvSpPr>
          <p:cNvPr id="22"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it-IT"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28560" y="365040"/>
            <a:ext cx="7885800" cy="1324440"/>
          </a:xfrm>
          <a:prstGeom prst="rect">
            <a:avLst/>
          </a:prstGeom>
        </p:spPr>
        <p:txBody>
          <a:bodyPr lIns="0" tIns="0" rIns="0" bIns="0" anchor="ctr">
            <a:noAutofit/>
          </a:bodyPr>
          <a:lstStyle/>
          <a:p>
            <a:r>
              <a:rPr lang="it-IT" sz="4400" b="0" strike="noStrike" spc="-1">
                <a:solidFill>
                  <a:srgbClr val="000000"/>
                </a:solidFill>
                <a:latin typeface="Arial"/>
              </a:rPr>
              <a:t>Fai clic per modificare il formato del testo del titolo</a:t>
            </a:r>
          </a:p>
        </p:txBody>
      </p:sp>
      <p:sp>
        <p:nvSpPr>
          <p:cNvPr id="3" name="PlaceHolder 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2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2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2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2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28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r>
              <a:rPr lang="it-IT" sz="1800" b="0" strike="noStrike" spc="-1">
                <a:solidFill>
                  <a:srgbClr val="000000"/>
                </a:solidFill>
                <a:latin typeface="Arial"/>
              </a:rPr>
              <a:t>Fai clic per modificare il formato del testo del titolo</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0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28560" y="365040"/>
            <a:ext cx="7885800" cy="1324440"/>
          </a:xfrm>
          <a:prstGeom prst="rect">
            <a:avLst/>
          </a:prstGeom>
        </p:spPr>
        <p:txBody>
          <a:bodyPr lIns="0" tIns="0" rIns="0" bIns="0" anchor="ctr">
            <a:noAutofit/>
          </a:bodyPr>
          <a:lstStyle/>
          <a:p>
            <a:r>
              <a:rPr lang="it-IT" sz="4400" b="0" strike="noStrike" spc="-1">
                <a:solidFill>
                  <a:srgbClr val="000000"/>
                </a:solidFill>
                <a:latin typeface="Arial"/>
              </a:rPr>
              <a:t>Fai clic per modificare il formato del testo del titolo</a:t>
            </a:r>
          </a:p>
        </p:txBody>
      </p:sp>
      <p:sp>
        <p:nvSpPr>
          <p:cNvPr id="77" name="PlaceHolder 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2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2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2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2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28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w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wm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wm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5.wm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6.wmf"/><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9.wmf"/><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0.wmf"/><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magine 7"/>
          <p:cNvPicPr/>
          <p:nvPr/>
        </p:nvPicPr>
        <p:blipFill>
          <a:blip r:embed="rId2"/>
          <a:stretch/>
        </p:blipFill>
        <p:spPr>
          <a:xfrm>
            <a:off x="0" y="0"/>
            <a:ext cx="9143280" cy="688140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60" name="Immagine 15"/>
          <p:cNvPicPr/>
          <p:nvPr/>
        </p:nvPicPr>
        <p:blipFill>
          <a:blip r:embed="rId4"/>
          <a:stretch/>
        </p:blipFill>
        <p:spPr>
          <a:xfrm>
            <a:off x="7059600" y="223200"/>
            <a:ext cx="1705680" cy="1166040"/>
          </a:xfrm>
          <a:prstGeom prst="rect">
            <a:avLst/>
          </a:prstGeom>
          <a:ln w="0">
            <a:noFill/>
          </a:ln>
        </p:spPr>
      </p:pic>
      <p:pic>
        <p:nvPicPr>
          <p:cNvPr id="161" name="Immagine 16"/>
          <p:cNvPicPr/>
          <p:nvPr/>
        </p:nvPicPr>
        <p:blipFill>
          <a:blip r:embed="rId4"/>
          <a:stretch/>
        </p:blipFill>
        <p:spPr>
          <a:xfrm>
            <a:off x="7059600" y="135000"/>
            <a:ext cx="1705680" cy="1166040"/>
          </a:xfrm>
          <a:prstGeom prst="rect">
            <a:avLst/>
          </a:prstGeom>
          <a:ln w="0">
            <a:noFill/>
          </a:ln>
        </p:spPr>
      </p:pic>
      <p:sp>
        <p:nvSpPr>
          <p:cNvPr id="162" name="Segnaposto contenuto 2"/>
          <p:cNvSpPr/>
          <p:nvPr/>
        </p:nvSpPr>
        <p:spPr>
          <a:xfrm>
            <a:off x="377640" y="1302120"/>
            <a:ext cx="7885800" cy="45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Abbiamo infine calcolato </a:t>
            </a:r>
            <a:r>
              <a:rPr lang="it-IT" sz="2100" b="1" strike="noStrike" spc="-1">
                <a:solidFill>
                  <a:srgbClr val="000000"/>
                </a:solidFill>
                <a:latin typeface="Calibri"/>
                <a:ea typeface="DejaVu Sans"/>
              </a:rPr>
              <a:t>il prezzo al minuto</a:t>
            </a:r>
            <a:r>
              <a:rPr lang="it-IT" sz="2100" b="0" strike="noStrike" spc="-1">
                <a:solidFill>
                  <a:srgbClr val="000000"/>
                </a:solidFill>
                <a:latin typeface="Calibri"/>
                <a:ea typeface="DejaVu Sans"/>
              </a:rPr>
              <a:t>, per ciascuna delle due tipologie, che, oltre alla copertura dei costi diretti ed indiretti, consente la copertura di extra costi derivanti da specifiche situazioni di mercato e un utile obiettivo necessario, non solo alla remunerazione del rischio e del capitale investito, ma soprattutto all’autofinanziamento di investimenti necessari ad affrontare l’evoluzione sostenibile e digitale della filiera.</a:t>
            </a:r>
            <a:endParaRPr lang="it-IT" sz="21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I livelli di prezzo al minuto evidenziati, ferma restando la necessità di remunerare i costi d’impresa, rimangono indicativi e legati alla capacità di ciascuna impresa di affrontare la competizione aumentando i propri livelli di efficienza ed efficacia nelle relazioni di medio-lungo termine con i propri clienti.</a:t>
            </a:r>
            <a:endParaRPr lang="it-IT" sz="2100" b="0" strike="noStrike" spc="-1">
              <a:latin typeface="Arial"/>
            </a:endParaRPr>
          </a:p>
        </p:txBody>
      </p:sp>
      <p:sp>
        <p:nvSpPr>
          <p:cNvPr id="163" name="Titolo 1"/>
          <p:cNvSpPr/>
          <p:nvPr/>
        </p:nvSpPr>
        <p:spPr>
          <a:xfrm>
            <a:off x="377640" y="206280"/>
            <a:ext cx="66808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I principali risultati della ricerca</a:t>
            </a:r>
            <a:endParaRPr lang="it-IT" sz="2000" b="0" strike="noStrike" spc="-1">
              <a:latin typeface="Arial"/>
            </a:endParaRPr>
          </a:p>
        </p:txBody>
      </p:sp>
      <p:sp>
        <p:nvSpPr>
          <p:cNvPr id="164" name="Rettangolo 5"/>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65" name="Immagine 15"/>
          <p:cNvPicPr/>
          <p:nvPr/>
        </p:nvPicPr>
        <p:blipFill>
          <a:blip r:embed="rId4"/>
          <a:stretch/>
        </p:blipFill>
        <p:spPr>
          <a:xfrm>
            <a:off x="7059600" y="223200"/>
            <a:ext cx="1705680" cy="1166040"/>
          </a:xfrm>
          <a:prstGeom prst="rect">
            <a:avLst/>
          </a:prstGeom>
          <a:ln w="0">
            <a:noFill/>
          </a:ln>
        </p:spPr>
      </p:pic>
      <p:pic>
        <p:nvPicPr>
          <p:cNvPr id="166" name="Immagine 16"/>
          <p:cNvPicPr/>
          <p:nvPr/>
        </p:nvPicPr>
        <p:blipFill>
          <a:blip r:embed="rId4"/>
          <a:stretch/>
        </p:blipFill>
        <p:spPr>
          <a:xfrm>
            <a:off x="7059600" y="135000"/>
            <a:ext cx="1705680" cy="1166040"/>
          </a:xfrm>
          <a:prstGeom prst="rect">
            <a:avLst/>
          </a:prstGeom>
          <a:ln w="0">
            <a:noFill/>
          </a:ln>
        </p:spPr>
      </p:pic>
      <p:sp>
        <p:nvSpPr>
          <p:cNvPr id="167" name="Titolo 1"/>
          <p:cNvSpPr/>
          <p:nvPr/>
        </p:nvSpPr>
        <p:spPr>
          <a:xfrm>
            <a:off x="377640" y="206280"/>
            <a:ext cx="66808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C 15 09/22 – Imprese iscritte – il peso % della Toscana e delle province di Firenze e Pisa in Italia </a:t>
            </a:r>
            <a:endParaRPr lang="it-IT" sz="2000" b="0" strike="noStrike" spc="-1">
              <a:latin typeface="Arial"/>
            </a:endParaRPr>
          </a:p>
        </p:txBody>
      </p:sp>
      <p:pic>
        <p:nvPicPr>
          <p:cNvPr id="168" name="Immagine 3"/>
          <p:cNvPicPr/>
          <p:nvPr/>
        </p:nvPicPr>
        <p:blipFill>
          <a:blip r:embed="rId5"/>
          <a:stretch/>
        </p:blipFill>
        <p:spPr>
          <a:xfrm>
            <a:off x="513720" y="1226520"/>
            <a:ext cx="7602120" cy="4579560"/>
          </a:xfrm>
          <a:prstGeom prst="rect">
            <a:avLst/>
          </a:prstGeom>
          <a:ln w="0">
            <a:noFill/>
          </a:ln>
        </p:spPr>
      </p:pic>
      <p:sp>
        <p:nvSpPr>
          <p:cNvPr id="169" name="CasellaDiTesto 4"/>
          <p:cNvSpPr/>
          <p:nvPr/>
        </p:nvSpPr>
        <p:spPr>
          <a:xfrm>
            <a:off x="4835880" y="5886360"/>
            <a:ext cx="32176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Fonte: Infocamere - Movimprese</a:t>
            </a:r>
            <a:endParaRPr lang="it-IT" sz="1800" b="0" strike="noStrike" spc="-1">
              <a:latin typeface="Arial"/>
            </a:endParaRPr>
          </a:p>
        </p:txBody>
      </p:sp>
      <p:sp>
        <p:nvSpPr>
          <p:cNvPr id="170" name="Rettangolo 6"/>
          <p:cNvSpPr/>
          <p:nvPr/>
        </p:nvSpPr>
        <p:spPr>
          <a:xfrm>
            <a:off x="0" y="6250680"/>
            <a:ext cx="9143640" cy="60696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171" name="Rettangolo 7"/>
          <p:cNvSpPr/>
          <p:nvPr/>
        </p:nvSpPr>
        <p:spPr>
          <a:xfrm>
            <a:off x="8360280" y="5922000"/>
            <a:ext cx="405000" cy="413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72" name="Immagine 15"/>
          <p:cNvPicPr/>
          <p:nvPr/>
        </p:nvPicPr>
        <p:blipFill>
          <a:blip r:embed="rId4"/>
          <a:stretch/>
        </p:blipFill>
        <p:spPr>
          <a:xfrm>
            <a:off x="7059600" y="223200"/>
            <a:ext cx="1705680" cy="1166040"/>
          </a:xfrm>
          <a:prstGeom prst="rect">
            <a:avLst/>
          </a:prstGeom>
          <a:ln w="0">
            <a:noFill/>
          </a:ln>
        </p:spPr>
      </p:pic>
      <p:pic>
        <p:nvPicPr>
          <p:cNvPr id="173" name="Immagine 16"/>
          <p:cNvPicPr/>
          <p:nvPr/>
        </p:nvPicPr>
        <p:blipFill>
          <a:blip r:embed="rId4"/>
          <a:stretch/>
        </p:blipFill>
        <p:spPr>
          <a:xfrm>
            <a:off x="7059600" y="135000"/>
            <a:ext cx="1705680" cy="1166040"/>
          </a:xfrm>
          <a:prstGeom prst="rect">
            <a:avLst/>
          </a:prstGeom>
          <a:ln w="0">
            <a:noFill/>
          </a:ln>
        </p:spPr>
      </p:pic>
      <p:sp>
        <p:nvSpPr>
          <p:cNvPr id="174" name="Titolo 1"/>
          <p:cNvSpPr/>
          <p:nvPr/>
        </p:nvSpPr>
        <p:spPr>
          <a:xfrm>
            <a:off x="377640" y="200520"/>
            <a:ext cx="690624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C 15 09/22 – Imprese artigiane iscritte – il peso % della Toscana e delle province di Firenze e Pisa in Italia </a:t>
            </a:r>
            <a:endParaRPr lang="it-IT" sz="2000" b="0" strike="noStrike" spc="-1">
              <a:latin typeface="Arial"/>
            </a:endParaRPr>
          </a:p>
        </p:txBody>
      </p:sp>
      <p:pic>
        <p:nvPicPr>
          <p:cNvPr id="175" name="Immagine 3"/>
          <p:cNvPicPr/>
          <p:nvPr/>
        </p:nvPicPr>
        <p:blipFill>
          <a:blip r:embed="rId5"/>
          <a:stretch/>
        </p:blipFill>
        <p:spPr>
          <a:xfrm>
            <a:off x="377640" y="1184760"/>
            <a:ext cx="7877880" cy="4611600"/>
          </a:xfrm>
          <a:prstGeom prst="rect">
            <a:avLst/>
          </a:prstGeom>
          <a:ln w="0">
            <a:noFill/>
          </a:ln>
        </p:spPr>
      </p:pic>
      <p:sp>
        <p:nvSpPr>
          <p:cNvPr id="176" name="CasellaDiTesto 4"/>
          <p:cNvSpPr/>
          <p:nvPr/>
        </p:nvSpPr>
        <p:spPr>
          <a:xfrm>
            <a:off x="4835880" y="5886360"/>
            <a:ext cx="32176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Fonte: Infocamere - Movimprese</a:t>
            </a:r>
            <a:endParaRPr lang="it-IT" sz="1800" b="0" strike="noStrike" spc="-1">
              <a:latin typeface="Arial"/>
            </a:endParaRPr>
          </a:p>
        </p:txBody>
      </p:sp>
      <p:sp>
        <p:nvSpPr>
          <p:cNvPr id="177" name="Rettangolo 6"/>
          <p:cNvSpPr/>
          <p:nvPr/>
        </p:nvSpPr>
        <p:spPr>
          <a:xfrm>
            <a:off x="0" y="6250680"/>
            <a:ext cx="9143640" cy="60696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178" name="Rettangolo 7"/>
          <p:cNvSpPr/>
          <p:nvPr/>
        </p:nvSpPr>
        <p:spPr>
          <a:xfrm>
            <a:off x="8360280" y="5922000"/>
            <a:ext cx="405000" cy="413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79" name="Titolo 1"/>
          <p:cNvSpPr/>
          <p:nvPr/>
        </p:nvSpPr>
        <p:spPr>
          <a:xfrm>
            <a:off x="642960" y="319680"/>
            <a:ext cx="6177240" cy="79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Calzature, Concia e Pelletteria – ADDETTI IMPRESE ATTIVE – III TRIMESTRE 2022</a:t>
            </a:r>
            <a:endParaRPr lang="it-IT" sz="2000" b="0" strike="noStrike" spc="-1">
              <a:latin typeface="Arial"/>
            </a:endParaRPr>
          </a:p>
        </p:txBody>
      </p:sp>
      <p:pic>
        <p:nvPicPr>
          <p:cNvPr id="180" name="Immagine 11"/>
          <p:cNvPicPr/>
          <p:nvPr/>
        </p:nvPicPr>
        <p:blipFill>
          <a:blip r:embed="rId4"/>
          <a:stretch/>
        </p:blipFill>
        <p:spPr>
          <a:xfrm>
            <a:off x="7050240" y="135000"/>
            <a:ext cx="1705680" cy="1166040"/>
          </a:xfrm>
          <a:prstGeom prst="rect">
            <a:avLst/>
          </a:prstGeom>
          <a:ln w="0">
            <a:noFill/>
          </a:ln>
        </p:spPr>
      </p:pic>
      <p:sp>
        <p:nvSpPr>
          <p:cNvPr id="181" name="CasellaDiTesto 4"/>
          <p:cNvSpPr/>
          <p:nvPr/>
        </p:nvSpPr>
        <p:spPr>
          <a:xfrm>
            <a:off x="2018520" y="5762160"/>
            <a:ext cx="50022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Elaborazioni CCIAA delle Marche su dati InfoCamere</a:t>
            </a:r>
            <a:endParaRPr lang="it-IT" sz="1800" b="0" strike="noStrike" spc="-1">
              <a:latin typeface="Arial"/>
            </a:endParaRPr>
          </a:p>
        </p:txBody>
      </p:sp>
      <p:pic>
        <p:nvPicPr>
          <p:cNvPr id="182" name="Immagine 2"/>
          <p:cNvPicPr/>
          <p:nvPr/>
        </p:nvPicPr>
        <p:blipFill>
          <a:blip r:embed="rId5"/>
          <a:stretch/>
        </p:blipFill>
        <p:spPr>
          <a:xfrm>
            <a:off x="591120" y="1117800"/>
            <a:ext cx="7856640" cy="4572360"/>
          </a:xfrm>
          <a:prstGeom prst="rect">
            <a:avLst/>
          </a:prstGeom>
          <a:ln w="0">
            <a:noFill/>
          </a:ln>
        </p:spPr>
      </p:pic>
      <p:sp>
        <p:nvSpPr>
          <p:cNvPr id="183" name="Rettangolo 5"/>
          <p:cNvSpPr/>
          <p:nvPr/>
        </p:nvSpPr>
        <p:spPr>
          <a:xfrm>
            <a:off x="0" y="6198120"/>
            <a:ext cx="9143640" cy="65952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184" name="Rettangolo 6"/>
          <p:cNvSpPr/>
          <p:nvPr/>
        </p:nvSpPr>
        <p:spPr>
          <a:xfrm>
            <a:off x="8360280" y="5922000"/>
            <a:ext cx="405000" cy="413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85" name="Titolo 1"/>
          <p:cNvSpPr/>
          <p:nvPr/>
        </p:nvSpPr>
        <p:spPr>
          <a:xfrm>
            <a:off x="642960" y="319680"/>
            <a:ext cx="6177240" cy="79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Calzature, Concia e Pelletteria – ADDETTI IMPRESE ATTIVE – III TRIMESTRE 2022</a:t>
            </a:r>
            <a:endParaRPr lang="it-IT" sz="2000" b="0" strike="noStrike" spc="-1">
              <a:latin typeface="Arial"/>
            </a:endParaRPr>
          </a:p>
        </p:txBody>
      </p:sp>
      <p:pic>
        <p:nvPicPr>
          <p:cNvPr id="186" name="Immagine 11"/>
          <p:cNvPicPr/>
          <p:nvPr/>
        </p:nvPicPr>
        <p:blipFill>
          <a:blip r:embed="rId4"/>
          <a:stretch/>
        </p:blipFill>
        <p:spPr>
          <a:xfrm>
            <a:off x="7050240" y="135000"/>
            <a:ext cx="1705680" cy="1166040"/>
          </a:xfrm>
          <a:prstGeom prst="rect">
            <a:avLst/>
          </a:prstGeom>
          <a:ln w="0">
            <a:noFill/>
          </a:ln>
        </p:spPr>
      </p:pic>
      <p:sp>
        <p:nvSpPr>
          <p:cNvPr id="187" name="CasellaDiTesto 4"/>
          <p:cNvSpPr/>
          <p:nvPr/>
        </p:nvSpPr>
        <p:spPr>
          <a:xfrm>
            <a:off x="2018520" y="5762160"/>
            <a:ext cx="50022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Elaborazioni CCIAA delle Marche su dati InfoCamere</a:t>
            </a:r>
            <a:endParaRPr lang="it-IT" sz="1800" b="0" strike="noStrike" spc="-1">
              <a:latin typeface="Arial"/>
            </a:endParaRPr>
          </a:p>
        </p:txBody>
      </p:sp>
      <p:pic>
        <p:nvPicPr>
          <p:cNvPr id="188" name="Immagine 2"/>
          <p:cNvPicPr/>
          <p:nvPr/>
        </p:nvPicPr>
        <p:blipFill>
          <a:blip r:embed="rId5"/>
          <a:stretch/>
        </p:blipFill>
        <p:spPr>
          <a:xfrm>
            <a:off x="390600" y="1117800"/>
            <a:ext cx="7792200" cy="4645080"/>
          </a:xfrm>
          <a:prstGeom prst="rect">
            <a:avLst/>
          </a:prstGeom>
          <a:ln w="0">
            <a:noFill/>
          </a:ln>
        </p:spPr>
      </p:pic>
      <p:sp>
        <p:nvSpPr>
          <p:cNvPr id="189" name="Rettangolo 5"/>
          <p:cNvSpPr/>
          <p:nvPr/>
        </p:nvSpPr>
        <p:spPr>
          <a:xfrm>
            <a:off x="0" y="6126480"/>
            <a:ext cx="9143640" cy="73116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190" name="Rettangolo 6"/>
          <p:cNvSpPr/>
          <p:nvPr/>
        </p:nvSpPr>
        <p:spPr>
          <a:xfrm>
            <a:off x="8360280" y="5922000"/>
            <a:ext cx="405000" cy="413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91" name="Titolo 1"/>
          <p:cNvSpPr/>
          <p:nvPr/>
        </p:nvSpPr>
        <p:spPr>
          <a:xfrm>
            <a:off x="1059480" y="252720"/>
            <a:ext cx="59986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C 15 09/22 – Imprese iscritte totali e solo artigiane – Forma Giuridica – Toscana </a:t>
            </a:r>
            <a:endParaRPr lang="it-IT" sz="2000" b="0" strike="noStrike" spc="-1">
              <a:latin typeface="Arial"/>
            </a:endParaRPr>
          </a:p>
        </p:txBody>
      </p:sp>
      <p:pic>
        <p:nvPicPr>
          <p:cNvPr id="192" name="Immagine 11"/>
          <p:cNvPicPr/>
          <p:nvPr/>
        </p:nvPicPr>
        <p:blipFill>
          <a:blip r:embed="rId4"/>
          <a:stretch/>
        </p:blipFill>
        <p:spPr>
          <a:xfrm>
            <a:off x="7050240" y="135000"/>
            <a:ext cx="1705680" cy="1166040"/>
          </a:xfrm>
          <a:prstGeom prst="rect">
            <a:avLst/>
          </a:prstGeom>
          <a:ln w="0">
            <a:noFill/>
          </a:ln>
        </p:spPr>
      </p:pic>
      <p:pic>
        <p:nvPicPr>
          <p:cNvPr id="193" name="Immagine 2"/>
          <p:cNvPicPr/>
          <p:nvPr/>
        </p:nvPicPr>
        <p:blipFill>
          <a:blip r:embed="rId5"/>
          <a:stretch/>
        </p:blipFill>
        <p:spPr>
          <a:xfrm>
            <a:off x="865800" y="1184760"/>
            <a:ext cx="7410960" cy="4583880"/>
          </a:xfrm>
          <a:prstGeom prst="rect">
            <a:avLst/>
          </a:prstGeom>
          <a:ln w="0">
            <a:noFill/>
          </a:ln>
        </p:spPr>
      </p:pic>
      <p:sp>
        <p:nvSpPr>
          <p:cNvPr id="194" name="CasellaDiTesto 3"/>
          <p:cNvSpPr/>
          <p:nvPr/>
        </p:nvSpPr>
        <p:spPr>
          <a:xfrm>
            <a:off x="4835880" y="5822280"/>
            <a:ext cx="32176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Fonte: Infocamere - Movimprese</a:t>
            </a:r>
            <a:endParaRPr lang="it-IT" sz="1800" b="0" strike="noStrike" spc="-1">
              <a:latin typeface="Arial"/>
            </a:endParaRPr>
          </a:p>
        </p:txBody>
      </p:sp>
      <p:sp>
        <p:nvSpPr>
          <p:cNvPr id="195" name="Rettangolo 5"/>
          <p:cNvSpPr/>
          <p:nvPr/>
        </p:nvSpPr>
        <p:spPr>
          <a:xfrm>
            <a:off x="0" y="6186600"/>
            <a:ext cx="9143640" cy="67104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196" name="Rettangolo 6"/>
          <p:cNvSpPr/>
          <p:nvPr/>
        </p:nvSpPr>
        <p:spPr>
          <a:xfrm>
            <a:off x="8360280" y="5922000"/>
            <a:ext cx="405000" cy="413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97" name="Titolo 1"/>
          <p:cNvSpPr/>
          <p:nvPr/>
        </p:nvSpPr>
        <p:spPr>
          <a:xfrm>
            <a:off x="1059480" y="252720"/>
            <a:ext cx="59986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C 15 09/22 – Imprese iscritte totali e solo artigiane – Forma Giuridica – Firenze</a:t>
            </a:r>
            <a:endParaRPr lang="it-IT" sz="2000" b="0" strike="noStrike" spc="-1">
              <a:latin typeface="Arial"/>
            </a:endParaRPr>
          </a:p>
        </p:txBody>
      </p:sp>
      <p:pic>
        <p:nvPicPr>
          <p:cNvPr id="198" name="Immagine 11"/>
          <p:cNvPicPr/>
          <p:nvPr/>
        </p:nvPicPr>
        <p:blipFill>
          <a:blip r:embed="rId4"/>
          <a:stretch/>
        </p:blipFill>
        <p:spPr>
          <a:xfrm>
            <a:off x="7050240" y="135000"/>
            <a:ext cx="1705680" cy="1166040"/>
          </a:xfrm>
          <a:prstGeom prst="rect">
            <a:avLst/>
          </a:prstGeom>
          <a:ln w="0">
            <a:noFill/>
          </a:ln>
        </p:spPr>
      </p:pic>
      <p:pic>
        <p:nvPicPr>
          <p:cNvPr id="199" name="Immagine 1"/>
          <p:cNvPicPr/>
          <p:nvPr/>
        </p:nvPicPr>
        <p:blipFill>
          <a:blip r:embed="rId5"/>
          <a:stretch/>
        </p:blipFill>
        <p:spPr>
          <a:xfrm>
            <a:off x="887040" y="1184760"/>
            <a:ext cx="7131240" cy="4547520"/>
          </a:xfrm>
          <a:prstGeom prst="rect">
            <a:avLst/>
          </a:prstGeom>
          <a:ln w="0">
            <a:noFill/>
          </a:ln>
        </p:spPr>
      </p:pic>
      <p:sp>
        <p:nvSpPr>
          <p:cNvPr id="200" name="CasellaDiTesto 3"/>
          <p:cNvSpPr/>
          <p:nvPr/>
        </p:nvSpPr>
        <p:spPr>
          <a:xfrm>
            <a:off x="4835880" y="5886360"/>
            <a:ext cx="32176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Fonte: Infocamere - Movimprese</a:t>
            </a:r>
            <a:endParaRPr lang="it-IT" sz="1800" b="0" strike="noStrike" spc="-1">
              <a:latin typeface="Arial"/>
            </a:endParaRPr>
          </a:p>
        </p:txBody>
      </p:sp>
      <p:sp>
        <p:nvSpPr>
          <p:cNvPr id="201" name="Rettangolo 5"/>
          <p:cNvSpPr/>
          <p:nvPr/>
        </p:nvSpPr>
        <p:spPr>
          <a:xfrm>
            <a:off x="0" y="6197760"/>
            <a:ext cx="9143640" cy="6598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202" name="Rettangolo 6"/>
          <p:cNvSpPr/>
          <p:nvPr/>
        </p:nvSpPr>
        <p:spPr>
          <a:xfrm>
            <a:off x="8360280" y="5922000"/>
            <a:ext cx="405000" cy="413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03" name="Titolo 1"/>
          <p:cNvSpPr/>
          <p:nvPr/>
        </p:nvSpPr>
        <p:spPr>
          <a:xfrm>
            <a:off x="1059480" y="252720"/>
            <a:ext cx="59986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C 15 09/22 – Imprese iscritte totali e solo artigiane – Forma Giuridica – Pisa</a:t>
            </a:r>
            <a:endParaRPr lang="it-IT" sz="2000" b="0" strike="noStrike" spc="-1">
              <a:latin typeface="Arial"/>
            </a:endParaRPr>
          </a:p>
        </p:txBody>
      </p:sp>
      <p:pic>
        <p:nvPicPr>
          <p:cNvPr id="204" name="Immagine 11"/>
          <p:cNvPicPr/>
          <p:nvPr/>
        </p:nvPicPr>
        <p:blipFill>
          <a:blip r:embed="rId4"/>
          <a:stretch/>
        </p:blipFill>
        <p:spPr>
          <a:xfrm>
            <a:off x="7050240" y="135000"/>
            <a:ext cx="1705680" cy="1166040"/>
          </a:xfrm>
          <a:prstGeom prst="rect">
            <a:avLst/>
          </a:prstGeom>
          <a:ln w="0">
            <a:noFill/>
          </a:ln>
        </p:spPr>
      </p:pic>
      <p:pic>
        <p:nvPicPr>
          <p:cNvPr id="205" name="Immagine 1"/>
          <p:cNvPicPr/>
          <p:nvPr/>
        </p:nvPicPr>
        <p:blipFill>
          <a:blip r:embed="rId5"/>
          <a:stretch/>
        </p:blipFill>
        <p:spPr>
          <a:xfrm>
            <a:off x="386640" y="1302120"/>
            <a:ext cx="7937640" cy="4465440"/>
          </a:xfrm>
          <a:prstGeom prst="rect">
            <a:avLst/>
          </a:prstGeom>
          <a:ln w="0">
            <a:noFill/>
          </a:ln>
        </p:spPr>
      </p:pic>
      <p:sp>
        <p:nvSpPr>
          <p:cNvPr id="206" name="CasellaDiTesto 3"/>
          <p:cNvSpPr/>
          <p:nvPr/>
        </p:nvSpPr>
        <p:spPr>
          <a:xfrm>
            <a:off x="4835880" y="5886360"/>
            <a:ext cx="32176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Fonte: Infocamere - Movimprese</a:t>
            </a:r>
            <a:endParaRPr lang="it-IT" sz="1800" b="0" strike="noStrike" spc="-1">
              <a:latin typeface="Arial"/>
            </a:endParaRPr>
          </a:p>
        </p:txBody>
      </p:sp>
      <p:sp>
        <p:nvSpPr>
          <p:cNvPr id="207" name="Rettangolo 5"/>
          <p:cNvSpPr/>
          <p:nvPr/>
        </p:nvSpPr>
        <p:spPr>
          <a:xfrm>
            <a:off x="0" y="6250680"/>
            <a:ext cx="9143640" cy="60696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208" name="Rettangolo 6"/>
          <p:cNvSpPr/>
          <p:nvPr/>
        </p:nvSpPr>
        <p:spPr>
          <a:xfrm>
            <a:off x="8360280" y="5922000"/>
            <a:ext cx="405000" cy="413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09" name="Titolo 1"/>
          <p:cNvSpPr/>
          <p:nvPr/>
        </p:nvSpPr>
        <p:spPr>
          <a:xfrm>
            <a:off x="1059480" y="252720"/>
            <a:ext cx="59986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Peso % Toscana sul totale delle esportazioni italiane – Anni 1995- 2020</a:t>
            </a:r>
            <a:endParaRPr lang="it-IT" sz="2000" b="0" strike="noStrike" spc="-1">
              <a:latin typeface="Arial"/>
            </a:endParaRPr>
          </a:p>
        </p:txBody>
      </p:sp>
      <p:pic>
        <p:nvPicPr>
          <p:cNvPr id="210" name="Immagine 11"/>
          <p:cNvPicPr/>
          <p:nvPr/>
        </p:nvPicPr>
        <p:blipFill>
          <a:blip r:embed="rId4"/>
          <a:stretch/>
        </p:blipFill>
        <p:spPr>
          <a:xfrm>
            <a:off x="7050240" y="135000"/>
            <a:ext cx="1705680" cy="1166040"/>
          </a:xfrm>
          <a:prstGeom prst="rect">
            <a:avLst/>
          </a:prstGeom>
          <a:ln w="0">
            <a:noFill/>
          </a:ln>
        </p:spPr>
      </p:pic>
      <p:pic>
        <p:nvPicPr>
          <p:cNvPr id="211" name="Immagine 2"/>
          <p:cNvPicPr/>
          <p:nvPr/>
        </p:nvPicPr>
        <p:blipFill>
          <a:blip r:embed="rId5"/>
          <a:stretch/>
        </p:blipFill>
        <p:spPr>
          <a:xfrm>
            <a:off x="1249200" y="1419840"/>
            <a:ext cx="6138000" cy="3660120"/>
          </a:xfrm>
          <a:prstGeom prst="rect">
            <a:avLst/>
          </a:prstGeom>
          <a:ln w="0">
            <a:noFill/>
          </a:ln>
        </p:spPr>
      </p:pic>
      <p:sp>
        <p:nvSpPr>
          <p:cNvPr id="212" name="CasellaDiTesto 3"/>
          <p:cNvSpPr/>
          <p:nvPr/>
        </p:nvSpPr>
        <p:spPr>
          <a:xfrm>
            <a:off x="4594680" y="5596560"/>
            <a:ext cx="37436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Fonte: Irpet – elaborazioni su dati Istat</a:t>
            </a:r>
            <a:endParaRPr lang="it-IT" sz="1800" b="0" strike="noStrike" spc="-1">
              <a:latin typeface="Arial"/>
            </a:endParaRPr>
          </a:p>
        </p:txBody>
      </p:sp>
      <p:sp>
        <p:nvSpPr>
          <p:cNvPr id="213" name="Rettangolo 5"/>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14" name="Titolo 1"/>
          <p:cNvSpPr/>
          <p:nvPr/>
        </p:nvSpPr>
        <p:spPr>
          <a:xfrm>
            <a:off x="1059480" y="252720"/>
            <a:ext cx="59986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Peso % dei settori moda sul totale delle esportazioni toscane – Anni 1995- 2020</a:t>
            </a:r>
            <a:endParaRPr lang="it-IT" sz="2000" b="0" strike="noStrike" spc="-1">
              <a:latin typeface="Arial"/>
            </a:endParaRPr>
          </a:p>
        </p:txBody>
      </p:sp>
      <p:pic>
        <p:nvPicPr>
          <p:cNvPr id="215" name="Immagine 11"/>
          <p:cNvPicPr/>
          <p:nvPr/>
        </p:nvPicPr>
        <p:blipFill>
          <a:blip r:embed="rId4"/>
          <a:stretch/>
        </p:blipFill>
        <p:spPr>
          <a:xfrm>
            <a:off x="7050240" y="135000"/>
            <a:ext cx="1705680" cy="1166040"/>
          </a:xfrm>
          <a:prstGeom prst="rect">
            <a:avLst/>
          </a:prstGeom>
          <a:ln w="0">
            <a:noFill/>
          </a:ln>
        </p:spPr>
      </p:pic>
      <p:sp>
        <p:nvSpPr>
          <p:cNvPr id="216" name="CasellaDiTesto 3"/>
          <p:cNvSpPr/>
          <p:nvPr/>
        </p:nvSpPr>
        <p:spPr>
          <a:xfrm>
            <a:off x="4594680" y="5596560"/>
            <a:ext cx="37436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Fonte: Irpet – elaborazioni su dati Istat</a:t>
            </a:r>
            <a:endParaRPr lang="it-IT" sz="1800" b="0" strike="noStrike" spc="-1">
              <a:latin typeface="Arial"/>
            </a:endParaRPr>
          </a:p>
        </p:txBody>
      </p:sp>
      <p:pic>
        <p:nvPicPr>
          <p:cNvPr id="217" name="Immagine 1"/>
          <p:cNvPicPr/>
          <p:nvPr/>
        </p:nvPicPr>
        <p:blipFill>
          <a:blip r:embed="rId5"/>
          <a:stretch/>
        </p:blipFill>
        <p:spPr>
          <a:xfrm>
            <a:off x="1366560" y="1594800"/>
            <a:ext cx="6079680" cy="3067920"/>
          </a:xfrm>
          <a:prstGeom prst="rect">
            <a:avLst/>
          </a:prstGeom>
          <a:ln w="0">
            <a:noFill/>
          </a:ln>
        </p:spPr>
      </p:pic>
      <p:sp>
        <p:nvSpPr>
          <p:cNvPr id="218" name="Rettangolo 5"/>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21" name="Immagine 15"/>
          <p:cNvPicPr/>
          <p:nvPr/>
        </p:nvPicPr>
        <p:blipFill>
          <a:blip r:embed="rId4"/>
          <a:stretch/>
        </p:blipFill>
        <p:spPr>
          <a:xfrm>
            <a:off x="7059600" y="223200"/>
            <a:ext cx="1705680" cy="1166040"/>
          </a:xfrm>
          <a:prstGeom prst="rect">
            <a:avLst/>
          </a:prstGeom>
          <a:ln w="0">
            <a:noFill/>
          </a:ln>
        </p:spPr>
      </p:pic>
      <p:pic>
        <p:nvPicPr>
          <p:cNvPr id="122" name="Immagine 16"/>
          <p:cNvPicPr/>
          <p:nvPr/>
        </p:nvPicPr>
        <p:blipFill>
          <a:blip r:embed="rId4"/>
          <a:stretch/>
        </p:blipFill>
        <p:spPr>
          <a:xfrm>
            <a:off x="7059600" y="135000"/>
            <a:ext cx="1705680" cy="1166040"/>
          </a:xfrm>
          <a:prstGeom prst="rect">
            <a:avLst/>
          </a:prstGeom>
          <a:ln w="0">
            <a:noFill/>
          </a:ln>
        </p:spPr>
      </p:pic>
      <p:sp>
        <p:nvSpPr>
          <p:cNvPr id="123" name="Titolo 1"/>
          <p:cNvSpPr/>
          <p:nvPr/>
        </p:nvSpPr>
        <p:spPr>
          <a:xfrm>
            <a:off x="1629000" y="1390320"/>
            <a:ext cx="5021280" cy="364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spcAft>
                <a:spcPts val="601"/>
              </a:spcAft>
            </a:pPr>
            <a:r>
              <a:rPr lang="it-IT" sz="3600" b="1" strike="noStrike" spc="-1">
                <a:solidFill>
                  <a:srgbClr val="0EAA92"/>
                </a:solidFill>
                <a:latin typeface="Arial"/>
                <a:ea typeface="DejaVu Sans"/>
              </a:rPr>
              <a:t>DAL COSTO MINUTO AL PREZZO AL MINUTO</a:t>
            </a:r>
            <a:endParaRPr lang="it-IT" sz="3600" b="0" strike="noStrike" spc="-1">
              <a:latin typeface="Arial"/>
            </a:endParaRPr>
          </a:p>
          <a:p>
            <a:pPr algn="ctr">
              <a:lnSpc>
                <a:spcPct val="90000"/>
              </a:lnSpc>
              <a:spcAft>
                <a:spcPts val="601"/>
              </a:spcAft>
            </a:pPr>
            <a:r>
              <a:rPr lang="it-IT" sz="3600" b="1" strike="noStrike" spc="-1">
                <a:solidFill>
                  <a:srgbClr val="0EAA92"/>
                </a:solidFill>
                <a:latin typeface="Arial"/>
                <a:ea typeface="DejaVu Sans"/>
              </a:rPr>
              <a:t>Per un’impresa sostenibile ed innovativa</a:t>
            </a:r>
            <a:endParaRPr lang="it-IT" sz="3600" b="0" strike="noStrike" spc="-1">
              <a:latin typeface="Arial"/>
            </a:endParaRPr>
          </a:p>
        </p:txBody>
      </p:sp>
      <p:sp>
        <p:nvSpPr>
          <p:cNvPr id="124" name="Rettangolo 3"/>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19" name="Titolo 1"/>
          <p:cNvSpPr/>
          <p:nvPr/>
        </p:nvSpPr>
        <p:spPr>
          <a:xfrm>
            <a:off x="5141880" y="2036160"/>
            <a:ext cx="2702520" cy="241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Esportazioni della Toscana – Valori assoluti</a:t>
            </a:r>
            <a:endParaRPr lang="it-IT" sz="2000" b="0" strike="noStrike" spc="-1">
              <a:latin typeface="Arial"/>
            </a:endParaRPr>
          </a:p>
          <a:p>
            <a:pPr algn="ctr">
              <a:lnSpc>
                <a:spcPct val="90000"/>
              </a:lnSpc>
            </a:pPr>
            <a:r>
              <a:rPr lang="it-IT" sz="2000" b="1" strike="noStrike" spc="-1">
                <a:solidFill>
                  <a:srgbClr val="0EAA92"/>
                </a:solidFill>
                <a:latin typeface="Arial"/>
                <a:ea typeface="DejaVu Sans"/>
              </a:rPr>
              <a:t>anno 2021</a:t>
            </a:r>
            <a:endParaRPr lang="it-IT" sz="2000" b="0" strike="noStrike" spc="-1">
              <a:latin typeface="Arial"/>
            </a:endParaRPr>
          </a:p>
        </p:txBody>
      </p:sp>
      <p:pic>
        <p:nvPicPr>
          <p:cNvPr id="220" name="Immagine 11"/>
          <p:cNvPicPr/>
          <p:nvPr/>
        </p:nvPicPr>
        <p:blipFill>
          <a:blip r:embed="rId4"/>
          <a:stretch/>
        </p:blipFill>
        <p:spPr>
          <a:xfrm>
            <a:off x="7050240" y="135000"/>
            <a:ext cx="1705680" cy="1166040"/>
          </a:xfrm>
          <a:prstGeom prst="rect">
            <a:avLst/>
          </a:prstGeom>
          <a:ln w="0">
            <a:noFill/>
          </a:ln>
        </p:spPr>
      </p:pic>
      <p:sp>
        <p:nvSpPr>
          <p:cNvPr id="221" name="CasellaDiTesto 3"/>
          <p:cNvSpPr/>
          <p:nvPr/>
        </p:nvSpPr>
        <p:spPr>
          <a:xfrm>
            <a:off x="4584240" y="5596560"/>
            <a:ext cx="20638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Fonte: Banca d’Italia</a:t>
            </a:r>
            <a:endParaRPr lang="it-IT" sz="1800" b="0" strike="noStrike" spc="-1">
              <a:latin typeface="Arial"/>
            </a:endParaRPr>
          </a:p>
        </p:txBody>
      </p:sp>
      <p:pic>
        <p:nvPicPr>
          <p:cNvPr id="222" name="Immagine 2"/>
          <p:cNvPicPr/>
          <p:nvPr/>
        </p:nvPicPr>
        <p:blipFill>
          <a:blip r:embed="rId5"/>
          <a:stretch/>
        </p:blipFill>
        <p:spPr>
          <a:xfrm>
            <a:off x="193320" y="210240"/>
            <a:ext cx="4226400" cy="5982120"/>
          </a:xfrm>
          <a:prstGeom prst="rect">
            <a:avLst/>
          </a:prstGeom>
          <a:ln w="0">
            <a:noFill/>
          </a:ln>
        </p:spPr>
      </p:pic>
      <p:sp>
        <p:nvSpPr>
          <p:cNvPr id="223" name="Rettangolo 5"/>
          <p:cNvSpPr/>
          <p:nvPr/>
        </p:nvSpPr>
        <p:spPr>
          <a:xfrm>
            <a:off x="0" y="6262920"/>
            <a:ext cx="9143640" cy="59472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224" name="Rettangolo 6"/>
          <p:cNvSpPr/>
          <p:nvPr/>
        </p:nvSpPr>
        <p:spPr>
          <a:xfrm>
            <a:off x="8360280" y="5922000"/>
            <a:ext cx="405000" cy="413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25" name="Titolo 1"/>
          <p:cNvSpPr/>
          <p:nvPr/>
        </p:nvSpPr>
        <p:spPr>
          <a:xfrm>
            <a:off x="642960" y="319680"/>
            <a:ext cx="6177240" cy="79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Esportazioni della Toscana – Quote percentuali</a:t>
            </a:r>
            <a:endParaRPr lang="it-IT" sz="2000" b="0" strike="noStrike" spc="-1">
              <a:latin typeface="Arial"/>
            </a:endParaRPr>
          </a:p>
          <a:p>
            <a:pPr algn="ctr">
              <a:lnSpc>
                <a:spcPct val="90000"/>
              </a:lnSpc>
            </a:pPr>
            <a:r>
              <a:rPr lang="it-IT" sz="2000" b="1" strike="noStrike" spc="-1">
                <a:solidFill>
                  <a:srgbClr val="0EAA92"/>
                </a:solidFill>
                <a:latin typeface="Arial"/>
                <a:ea typeface="DejaVu Sans"/>
              </a:rPr>
              <a:t>anni 2021-2020</a:t>
            </a:r>
            <a:endParaRPr lang="it-IT" sz="2000" b="0" strike="noStrike" spc="-1">
              <a:latin typeface="Arial"/>
            </a:endParaRPr>
          </a:p>
        </p:txBody>
      </p:sp>
      <p:pic>
        <p:nvPicPr>
          <p:cNvPr id="226" name="Immagine 11"/>
          <p:cNvPicPr/>
          <p:nvPr/>
        </p:nvPicPr>
        <p:blipFill>
          <a:blip r:embed="rId4"/>
          <a:stretch/>
        </p:blipFill>
        <p:spPr>
          <a:xfrm>
            <a:off x="7050240" y="135000"/>
            <a:ext cx="1705680" cy="1166040"/>
          </a:xfrm>
          <a:prstGeom prst="rect">
            <a:avLst/>
          </a:prstGeom>
          <a:ln w="0">
            <a:noFill/>
          </a:ln>
        </p:spPr>
      </p:pic>
      <p:sp>
        <p:nvSpPr>
          <p:cNvPr id="227" name="CasellaDiTesto 3"/>
          <p:cNvSpPr/>
          <p:nvPr/>
        </p:nvSpPr>
        <p:spPr>
          <a:xfrm>
            <a:off x="4579200" y="5596560"/>
            <a:ext cx="122292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Fonte: Istat</a:t>
            </a:r>
            <a:endParaRPr lang="it-IT" sz="1800" b="0" strike="noStrike" spc="-1">
              <a:latin typeface="Arial"/>
            </a:endParaRPr>
          </a:p>
        </p:txBody>
      </p:sp>
      <p:sp>
        <p:nvSpPr>
          <p:cNvPr id="228" name="CasellaDiTesto 4"/>
          <p:cNvSpPr/>
          <p:nvPr/>
        </p:nvSpPr>
        <p:spPr>
          <a:xfrm>
            <a:off x="1325520" y="4866120"/>
            <a:ext cx="629172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 Quota percentuale sul totale nazionale del settore C15</a:t>
            </a:r>
            <a:endParaRPr lang="it-IT" sz="1800" b="0" strike="noStrike" spc="-1">
              <a:latin typeface="Arial"/>
            </a:endParaRPr>
          </a:p>
          <a:p>
            <a:pPr>
              <a:lnSpc>
                <a:spcPct val="100000"/>
              </a:lnSpc>
            </a:pPr>
            <a:r>
              <a:rPr lang="it-IT" sz="1800" b="0" strike="noStrike" spc="-1">
                <a:solidFill>
                  <a:srgbClr val="000000"/>
                </a:solidFill>
                <a:latin typeface="Calibri"/>
                <a:ea typeface="DejaVu Sans"/>
              </a:rPr>
              <a:t>(+) Quota percentuale sul totale delle esportazioni Italia dell’anno </a:t>
            </a:r>
            <a:endParaRPr lang="it-IT" sz="1800" b="0" strike="noStrike" spc="-1">
              <a:latin typeface="Arial"/>
            </a:endParaRPr>
          </a:p>
        </p:txBody>
      </p:sp>
      <p:pic>
        <p:nvPicPr>
          <p:cNvPr id="229" name="Immagine 5"/>
          <p:cNvPicPr/>
          <p:nvPr/>
        </p:nvPicPr>
        <p:blipFill>
          <a:blip r:embed="rId5"/>
          <a:stretch/>
        </p:blipFill>
        <p:spPr>
          <a:xfrm>
            <a:off x="322200" y="1629360"/>
            <a:ext cx="7840440" cy="2957760"/>
          </a:xfrm>
          <a:prstGeom prst="rect">
            <a:avLst/>
          </a:prstGeom>
          <a:ln w="0">
            <a:noFill/>
          </a:ln>
        </p:spPr>
      </p:pic>
      <p:sp>
        <p:nvSpPr>
          <p:cNvPr id="230" name="Rettangolo 6"/>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231" name="Immagine 15"/>
          <p:cNvPicPr/>
          <p:nvPr/>
        </p:nvPicPr>
        <p:blipFill>
          <a:blip r:embed="rId4"/>
          <a:stretch/>
        </p:blipFill>
        <p:spPr>
          <a:xfrm>
            <a:off x="7059600" y="223200"/>
            <a:ext cx="1705680" cy="1166040"/>
          </a:xfrm>
          <a:prstGeom prst="rect">
            <a:avLst/>
          </a:prstGeom>
          <a:ln w="0">
            <a:noFill/>
          </a:ln>
        </p:spPr>
      </p:pic>
      <p:pic>
        <p:nvPicPr>
          <p:cNvPr id="232" name="Immagine 16"/>
          <p:cNvPicPr/>
          <p:nvPr/>
        </p:nvPicPr>
        <p:blipFill>
          <a:blip r:embed="rId4"/>
          <a:stretch/>
        </p:blipFill>
        <p:spPr>
          <a:xfrm>
            <a:off x="7059600" y="135000"/>
            <a:ext cx="1705680" cy="1166040"/>
          </a:xfrm>
          <a:prstGeom prst="rect">
            <a:avLst/>
          </a:prstGeom>
          <a:ln w="0">
            <a:noFill/>
          </a:ln>
        </p:spPr>
      </p:pic>
      <p:sp>
        <p:nvSpPr>
          <p:cNvPr id="233" name="Titolo 1"/>
          <p:cNvSpPr/>
          <p:nvPr/>
        </p:nvSpPr>
        <p:spPr>
          <a:xfrm>
            <a:off x="1059480" y="163440"/>
            <a:ext cx="59986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400" b="1" strike="noStrike" spc="-1">
                <a:solidFill>
                  <a:srgbClr val="0EAA92"/>
                </a:solidFill>
                <a:latin typeface="Arial"/>
                <a:ea typeface="DejaVu Sans"/>
              </a:rPr>
              <a:t>Tipologia di imprese analizzate</a:t>
            </a:r>
            <a:endParaRPr lang="it-IT" sz="2400" b="0" strike="noStrike" spc="-1">
              <a:latin typeface="Arial"/>
            </a:endParaRPr>
          </a:p>
        </p:txBody>
      </p:sp>
      <p:sp>
        <p:nvSpPr>
          <p:cNvPr id="234" name="Rettangolo con angoli arrotondati 3"/>
          <p:cNvSpPr/>
          <p:nvPr/>
        </p:nvSpPr>
        <p:spPr>
          <a:xfrm>
            <a:off x="1059480" y="1904040"/>
            <a:ext cx="2674800" cy="2511000"/>
          </a:xfrm>
          <a:prstGeom prst="roundRect">
            <a:avLst>
              <a:gd name="adj" fmla="val 16667"/>
            </a:avLst>
          </a:prstGeom>
          <a:solidFill>
            <a:srgbClr val="FFFFFF"/>
          </a:solidFill>
          <a:ln>
            <a:solidFill>
              <a:srgbClr val="000000"/>
            </a:solidFill>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it-IT" sz="1800" b="0" strike="noStrike" spc="-1">
                <a:solidFill>
                  <a:srgbClr val="000000"/>
                </a:solidFill>
                <a:latin typeface="Calibri"/>
                <a:ea typeface="DejaVu Sans"/>
              </a:rPr>
              <a:t>Impresa tipo A specializzata nella produzione conto terzi di borse da donna e piccola pelletteria</a:t>
            </a:r>
            <a:endParaRPr lang="it-IT" sz="1800" b="0" strike="noStrike" spc="-1">
              <a:latin typeface="Arial"/>
            </a:endParaRPr>
          </a:p>
        </p:txBody>
      </p:sp>
      <p:sp>
        <p:nvSpPr>
          <p:cNvPr id="235" name="Rettangolo con angoli arrotondati 4"/>
          <p:cNvSpPr/>
          <p:nvPr/>
        </p:nvSpPr>
        <p:spPr>
          <a:xfrm>
            <a:off x="4965120" y="1904040"/>
            <a:ext cx="2674800" cy="2511000"/>
          </a:xfrm>
          <a:prstGeom prst="roundRect">
            <a:avLst>
              <a:gd name="adj" fmla="val 16667"/>
            </a:avLst>
          </a:prstGeom>
          <a:solidFill>
            <a:srgbClr val="FFFFFF"/>
          </a:solidFill>
          <a:ln>
            <a:solidFill>
              <a:srgbClr val="000000"/>
            </a:solidFill>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it-IT" sz="1800" b="0" strike="noStrike" spc="-1">
                <a:solidFill>
                  <a:srgbClr val="000000"/>
                </a:solidFill>
                <a:latin typeface="Calibri"/>
                <a:ea typeface="DejaVu Sans"/>
              </a:rPr>
              <a:t>Impresa tipo B specializzata nella produzione conto terzi di borse da donna e piccola pelletteria con forte incidenza di lavorazioni affidate a terzi</a:t>
            </a:r>
            <a:endParaRPr lang="it-IT" sz="1800" b="0" strike="noStrike" spc="-1">
              <a:latin typeface="Arial"/>
            </a:endParaRPr>
          </a:p>
        </p:txBody>
      </p:sp>
      <p:sp>
        <p:nvSpPr>
          <p:cNvPr id="236" name="Rettangolo 6"/>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237" name="Immagine 15"/>
          <p:cNvPicPr/>
          <p:nvPr/>
        </p:nvPicPr>
        <p:blipFill>
          <a:blip r:embed="rId4"/>
          <a:stretch/>
        </p:blipFill>
        <p:spPr>
          <a:xfrm>
            <a:off x="7059600" y="223200"/>
            <a:ext cx="1705680" cy="1166040"/>
          </a:xfrm>
          <a:prstGeom prst="rect">
            <a:avLst/>
          </a:prstGeom>
          <a:ln w="0">
            <a:noFill/>
          </a:ln>
        </p:spPr>
      </p:pic>
      <p:pic>
        <p:nvPicPr>
          <p:cNvPr id="238" name="Immagine 16"/>
          <p:cNvPicPr/>
          <p:nvPr/>
        </p:nvPicPr>
        <p:blipFill>
          <a:blip r:embed="rId4"/>
          <a:stretch/>
        </p:blipFill>
        <p:spPr>
          <a:xfrm>
            <a:off x="7059600" y="135000"/>
            <a:ext cx="1705680" cy="1166040"/>
          </a:xfrm>
          <a:prstGeom prst="rect">
            <a:avLst/>
          </a:prstGeom>
          <a:ln w="0">
            <a:noFill/>
          </a:ln>
        </p:spPr>
      </p:pic>
      <p:sp>
        <p:nvSpPr>
          <p:cNvPr id="239" name="Titolo 1"/>
          <p:cNvSpPr/>
          <p:nvPr/>
        </p:nvSpPr>
        <p:spPr>
          <a:xfrm>
            <a:off x="1059480" y="163440"/>
            <a:ext cx="59986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400" b="1" strike="noStrike" spc="-1">
                <a:solidFill>
                  <a:srgbClr val="0EAA92"/>
                </a:solidFill>
                <a:latin typeface="Arial"/>
                <a:ea typeface="DejaVu Sans"/>
              </a:rPr>
              <a:t>Impresa di Tipo A</a:t>
            </a:r>
            <a:endParaRPr lang="it-IT" sz="2400" b="0" strike="noStrike" spc="-1">
              <a:latin typeface="Arial"/>
            </a:endParaRPr>
          </a:p>
        </p:txBody>
      </p:sp>
      <p:pic>
        <p:nvPicPr>
          <p:cNvPr id="240" name="Immagine 3"/>
          <p:cNvPicPr/>
          <p:nvPr/>
        </p:nvPicPr>
        <p:blipFill>
          <a:blip r:embed="rId5"/>
          <a:stretch/>
        </p:blipFill>
        <p:spPr>
          <a:xfrm>
            <a:off x="589680" y="1095480"/>
            <a:ext cx="7684560" cy="4907520"/>
          </a:xfrm>
          <a:prstGeom prst="rect">
            <a:avLst/>
          </a:prstGeom>
          <a:ln w="0">
            <a:noFill/>
          </a:ln>
        </p:spPr>
      </p:pic>
      <p:sp>
        <p:nvSpPr>
          <p:cNvPr id="241" name="Rettangolo 5"/>
          <p:cNvSpPr/>
          <p:nvPr/>
        </p:nvSpPr>
        <p:spPr>
          <a:xfrm>
            <a:off x="0" y="6095880"/>
            <a:ext cx="9143640" cy="76176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242" name="Rettangolo 6"/>
          <p:cNvSpPr/>
          <p:nvPr/>
        </p:nvSpPr>
        <p:spPr>
          <a:xfrm>
            <a:off x="8360280" y="5922000"/>
            <a:ext cx="405000" cy="413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243" name="Immagine 15"/>
          <p:cNvPicPr/>
          <p:nvPr/>
        </p:nvPicPr>
        <p:blipFill>
          <a:blip r:embed="rId4"/>
          <a:stretch/>
        </p:blipFill>
        <p:spPr>
          <a:xfrm>
            <a:off x="7059600" y="223200"/>
            <a:ext cx="1705680" cy="1166040"/>
          </a:xfrm>
          <a:prstGeom prst="rect">
            <a:avLst/>
          </a:prstGeom>
          <a:ln w="0">
            <a:noFill/>
          </a:ln>
        </p:spPr>
      </p:pic>
      <p:pic>
        <p:nvPicPr>
          <p:cNvPr id="244" name="Immagine 16"/>
          <p:cNvPicPr/>
          <p:nvPr/>
        </p:nvPicPr>
        <p:blipFill>
          <a:blip r:embed="rId4"/>
          <a:stretch/>
        </p:blipFill>
        <p:spPr>
          <a:xfrm>
            <a:off x="7059600" y="135000"/>
            <a:ext cx="1705680" cy="1166040"/>
          </a:xfrm>
          <a:prstGeom prst="rect">
            <a:avLst/>
          </a:prstGeom>
          <a:ln w="0">
            <a:noFill/>
          </a:ln>
        </p:spPr>
      </p:pic>
      <p:sp>
        <p:nvSpPr>
          <p:cNvPr id="245" name="Titolo 1"/>
          <p:cNvSpPr/>
          <p:nvPr/>
        </p:nvSpPr>
        <p:spPr>
          <a:xfrm>
            <a:off x="1059480" y="163440"/>
            <a:ext cx="59986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400" b="1" strike="noStrike" spc="-1">
                <a:solidFill>
                  <a:srgbClr val="0EAA92"/>
                </a:solidFill>
                <a:latin typeface="Arial"/>
                <a:ea typeface="DejaVu Sans"/>
              </a:rPr>
              <a:t>Impresa di Tipo A</a:t>
            </a:r>
            <a:endParaRPr lang="it-IT" sz="2400" b="0" strike="noStrike" spc="-1">
              <a:latin typeface="Arial"/>
            </a:endParaRPr>
          </a:p>
        </p:txBody>
      </p:sp>
      <p:pic>
        <p:nvPicPr>
          <p:cNvPr id="246" name="Immagine 2"/>
          <p:cNvPicPr/>
          <p:nvPr/>
        </p:nvPicPr>
        <p:blipFill>
          <a:blip r:embed="rId5"/>
          <a:stretch/>
        </p:blipFill>
        <p:spPr>
          <a:xfrm>
            <a:off x="459720" y="1095480"/>
            <a:ext cx="7905960" cy="4947480"/>
          </a:xfrm>
          <a:prstGeom prst="rect">
            <a:avLst/>
          </a:prstGeom>
          <a:ln w="0">
            <a:noFill/>
          </a:ln>
        </p:spPr>
      </p:pic>
      <p:sp>
        <p:nvSpPr>
          <p:cNvPr id="247" name="Rettangolo 5"/>
          <p:cNvSpPr/>
          <p:nvPr/>
        </p:nvSpPr>
        <p:spPr>
          <a:xfrm>
            <a:off x="0" y="6146640"/>
            <a:ext cx="9143640" cy="711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248" name="Rettangolo 6"/>
          <p:cNvSpPr/>
          <p:nvPr/>
        </p:nvSpPr>
        <p:spPr>
          <a:xfrm>
            <a:off x="8476200" y="5922000"/>
            <a:ext cx="289080" cy="413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Immagine 3"/>
          <p:cNvPicPr/>
          <p:nvPr/>
        </p:nvPicPr>
        <p:blipFill>
          <a:blip r:embed="rId3"/>
          <a:stretch/>
        </p:blipFill>
        <p:spPr>
          <a:xfrm>
            <a:off x="301680" y="804600"/>
            <a:ext cx="8192520" cy="5138640"/>
          </a:xfrm>
          <a:prstGeom prst="rect">
            <a:avLst/>
          </a:prstGeom>
          <a:ln w="0">
            <a:noFill/>
          </a:ln>
        </p:spPr>
      </p:pic>
      <p:pic>
        <p:nvPicPr>
          <p:cNvPr id="184" name="Immagine 15"/>
          <p:cNvPicPr/>
          <p:nvPr/>
        </p:nvPicPr>
        <p:blipFill>
          <a:blip r:embed="rId4"/>
          <a:stretch/>
        </p:blipFill>
        <p:spPr>
          <a:xfrm>
            <a:off x="7059600" y="223200"/>
            <a:ext cx="1706400" cy="1166760"/>
          </a:xfrm>
          <a:prstGeom prst="rect">
            <a:avLst/>
          </a:prstGeom>
          <a:ln w="0">
            <a:noFill/>
          </a:ln>
        </p:spPr>
      </p:pic>
      <p:pic>
        <p:nvPicPr>
          <p:cNvPr id="185" name="Immagine 16"/>
          <p:cNvPicPr/>
          <p:nvPr/>
        </p:nvPicPr>
        <p:blipFill>
          <a:blip r:embed="rId4"/>
          <a:stretch/>
        </p:blipFill>
        <p:spPr>
          <a:xfrm>
            <a:off x="7059600" y="135000"/>
            <a:ext cx="1706400" cy="1166760"/>
          </a:xfrm>
          <a:prstGeom prst="rect">
            <a:avLst/>
          </a:prstGeom>
          <a:ln w="0">
            <a:noFill/>
          </a:ln>
        </p:spPr>
      </p:pic>
      <p:sp>
        <p:nvSpPr>
          <p:cNvPr id="186" name="Titolo 1"/>
          <p:cNvSpPr/>
          <p:nvPr/>
        </p:nvSpPr>
        <p:spPr>
          <a:xfrm>
            <a:off x="1059480" y="163440"/>
            <a:ext cx="5999400" cy="9316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it-IT" sz="2400" b="1" strike="noStrike" spc="-1">
                <a:solidFill>
                  <a:srgbClr val="0EAA92"/>
                </a:solidFill>
                <a:latin typeface="Arial"/>
              </a:rPr>
              <a:t>Impresa di Tipo A</a:t>
            </a:r>
            <a:endParaRPr lang="it-IT" sz="2400" b="0" strike="noStrike" spc="-1">
              <a:latin typeface="Arial"/>
            </a:endParaRPr>
          </a:p>
        </p:txBody>
      </p:sp>
      <p:sp>
        <p:nvSpPr>
          <p:cNvPr id="187" name="CasellaDiTesto 5"/>
          <p:cNvSpPr/>
          <p:nvPr/>
        </p:nvSpPr>
        <p:spPr>
          <a:xfrm>
            <a:off x="4308120" y="1560600"/>
            <a:ext cx="875880" cy="303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400" b="1" strike="noStrike" spc="-1">
                <a:solidFill>
                  <a:srgbClr val="000000"/>
                </a:solidFill>
                <a:latin typeface="Calibri"/>
              </a:rPr>
              <a:t>Euro 0,51</a:t>
            </a:r>
            <a:endParaRPr lang="it-IT" sz="1400" b="0" strike="noStrike" spc="-1">
              <a:latin typeface="Arial"/>
            </a:endParaRPr>
          </a:p>
        </p:txBody>
      </p:sp>
      <p:sp>
        <p:nvSpPr>
          <p:cNvPr id="188" name="CasellaDiTesto 6"/>
          <p:cNvSpPr/>
          <p:nvPr/>
        </p:nvSpPr>
        <p:spPr>
          <a:xfrm>
            <a:off x="6610320" y="3308400"/>
            <a:ext cx="1641240" cy="3646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rPr>
              <a:t>Costo al minuto</a:t>
            </a:r>
            <a:endParaRPr lang="it-IT" sz="1800" b="0" strike="noStrike" spc="-1">
              <a:latin typeface="Arial"/>
            </a:endParaRPr>
          </a:p>
        </p:txBody>
      </p:sp>
      <p:sp>
        <p:nvSpPr>
          <p:cNvPr id="189" name="Parentesi graffa chiusa 7"/>
          <p:cNvSpPr/>
          <p:nvPr/>
        </p:nvSpPr>
        <p:spPr>
          <a:xfrm>
            <a:off x="6216840" y="2597040"/>
            <a:ext cx="383760" cy="1791720"/>
          </a:xfrm>
          <a:prstGeom prst="rightBrace">
            <a:avLst>
              <a:gd name="adj1" fmla="val 8333"/>
              <a:gd name="adj2" fmla="val 50000"/>
            </a:avLst>
          </a:prstGeom>
          <a:noFill/>
          <a:ln>
            <a:solidFill>
              <a:srgbClr val="000000"/>
            </a:solidFill>
          </a:ln>
        </p:spPr>
        <p:style>
          <a:lnRef idx="3">
            <a:schemeClr val="dk1"/>
          </a:lnRef>
          <a:fillRef idx="0">
            <a:schemeClr val="dk1"/>
          </a:fillRef>
          <a:effectRef idx="2">
            <a:schemeClr val="dk1"/>
          </a:effectRef>
          <a:fontRef idx="minor"/>
        </p:style>
      </p:sp>
      <p:sp>
        <p:nvSpPr>
          <p:cNvPr id="190" name="CasellaDiTesto 8"/>
          <p:cNvSpPr/>
          <p:nvPr/>
        </p:nvSpPr>
        <p:spPr>
          <a:xfrm>
            <a:off x="1740240" y="2943000"/>
            <a:ext cx="1203480" cy="6390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1800" b="0" strike="noStrike" spc="-1">
                <a:solidFill>
                  <a:srgbClr val="000000"/>
                </a:solidFill>
                <a:latin typeface="Calibri"/>
              </a:rPr>
              <a:t>Prezzo </a:t>
            </a:r>
            <a:endParaRPr lang="it-IT" sz="1800" b="0" strike="noStrike" spc="-1">
              <a:latin typeface="Arial"/>
            </a:endParaRPr>
          </a:p>
          <a:p>
            <a:pPr algn="ctr">
              <a:lnSpc>
                <a:spcPct val="100000"/>
              </a:lnSpc>
            </a:pPr>
            <a:r>
              <a:rPr lang="it-IT" sz="1800" b="0" strike="noStrike" spc="-1">
                <a:solidFill>
                  <a:srgbClr val="000000"/>
                </a:solidFill>
                <a:latin typeface="Calibri"/>
              </a:rPr>
              <a:t>al minuto</a:t>
            </a:r>
            <a:endParaRPr lang="it-IT" sz="1800" b="0" strike="noStrike" spc="-1">
              <a:latin typeface="Arial"/>
            </a:endParaRPr>
          </a:p>
        </p:txBody>
      </p:sp>
      <p:sp>
        <p:nvSpPr>
          <p:cNvPr id="191" name="Parentesi graffa aperta 9"/>
          <p:cNvSpPr/>
          <p:nvPr/>
        </p:nvSpPr>
        <p:spPr>
          <a:xfrm>
            <a:off x="2731680" y="2063880"/>
            <a:ext cx="513360" cy="2751840"/>
          </a:xfrm>
          <a:prstGeom prst="leftBrace">
            <a:avLst>
              <a:gd name="adj1" fmla="val 8333"/>
              <a:gd name="adj2" fmla="val 42027"/>
            </a:avLst>
          </a:prstGeom>
          <a:noFill/>
          <a:ln>
            <a:solidFill>
              <a:srgbClr val="000000"/>
            </a:solidFill>
          </a:ln>
        </p:spPr>
        <p:style>
          <a:lnRef idx="3">
            <a:schemeClr val="dk1"/>
          </a:lnRef>
          <a:fillRef idx="0">
            <a:schemeClr val="dk1"/>
          </a:fillRef>
          <a:effectRef idx="2">
            <a:schemeClr val="dk1"/>
          </a:effectRef>
          <a:fontRef idx="minor"/>
        </p:style>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259" name="Immagine 3"/>
          <p:cNvPicPr/>
          <p:nvPr/>
        </p:nvPicPr>
        <p:blipFill>
          <a:blip r:embed="rId4"/>
          <a:stretch/>
        </p:blipFill>
        <p:spPr>
          <a:xfrm>
            <a:off x="411120" y="1330560"/>
            <a:ext cx="7295760" cy="4594320"/>
          </a:xfrm>
          <a:prstGeom prst="rect">
            <a:avLst/>
          </a:prstGeom>
          <a:ln w="0">
            <a:noFill/>
          </a:ln>
        </p:spPr>
      </p:pic>
      <p:pic>
        <p:nvPicPr>
          <p:cNvPr id="260" name="Immagine 15"/>
          <p:cNvPicPr/>
          <p:nvPr/>
        </p:nvPicPr>
        <p:blipFill>
          <a:blip r:embed="rId5"/>
          <a:stretch/>
        </p:blipFill>
        <p:spPr>
          <a:xfrm>
            <a:off x="7059600" y="223200"/>
            <a:ext cx="1705680" cy="1166040"/>
          </a:xfrm>
          <a:prstGeom prst="rect">
            <a:avLst/>
          </a:prstGeom>
          <a:ln w="0">
            <a:noFill/>
          </a:ln>
        </p:spPr>
      </p:pic>
      <p:pic>
        <p:nvPicPr>
          <p:cNvPr id="261" name="Immagine 16"/>
          <p:cNvPicPr/>
          <p:nvPr/>
        </p:nvPicPr>
        <p:blipFill>
          <a:blip r:embed="rId5"/>
          <a:stretch/>
        </p:blipFill>
        <p:spPr>
          <a:xfrm>
            <a:off x="7059600" y="135000"/>
            <a:ext cx="1705680" cy="1166040"/>
          </a:xfrm>
          <a:prstGeom prst="rect">
            <a:avLst/>
          </a:prstGeom>
          <a:ln w="0">
            <a:noFill/>
          </a:ln>
        </p:spPr>
      </p:pic>
      <p:sp>
        <p:nvSpPr>
          <p:cNvPr id="262" name="Titolo 1"/>
          <p:cNvSpPr/>
          <p:nvPr/>
        </p:nvSpPr>
        <p:spPr>
          <a:xfrm>
            <a:off x="1059480" y="163440"/>
            <a:ext cx="59986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400" b="1" strike="noStrike" spc="-1">
                <a:solidFill>
                  <a:srgbClr val="0EAA92"/>
                </a:solidFill>
                <a:latin typeface="Arial"/>
                <a:ea typeface="DejaVu Sans"/>
              </a:rPr>
              <a:t>Impresa di Tipo A</a:t>
            </a:r>
            <a:endParaRPr lang="it-IT" sz="2400" b="0" strike="noStrike" spc="-1">
              <a:latin typeface="Arial"/>
            </a:endParaRPr>
          </a:p>
        </p:txBody>
      </p:sp>
      <p:sp>
        <p:nvSpPr>
          <p:cNvPr id="263" name="CasellaDiTesto 5"/>
          <p:cNvSpPr/>
          <p:nvPr/>
        </p:nvSpPr>
        <p:spPr>
          <a:xfrm>
            <a:off x="5516640" y="4312080"/>
            <a:ext cx="1245600" cy="3639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Costi diretti</a:t>
            </a:r>
            <a:endParaRPr lang="it-IT" sz="1800" b="0" strike="noStrike" spc="-1">
              <a:latin typeface="Arial"/>
            </a:endParaRPr>
          </a:p>
        </p:txBody>
      </p:sp>
      <p:sp>
        <p:nvSpPr>
          <p:cNvPr id="264" name="CasellaDiTesto 6"/>
          <p:cNvSpPr/>
          <p:nvPr/>
        </p:nvSpPr>
        <p:spPr>
          <a:xfrm>
            <a:off x="5518080" y="2917440"/>
            <a:ext cx="1417680" cy="3639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Costi indiretti</a:t>
            </a:r>
            <a:endParaRPr lang="it-IT" sz="1800" b="0" strike="noStrike" spc="-1">
              <a:latin typeface="Arial"/>
            </a:endParaRPr>
          </a:p>
        </p:txBody>
      </p:sp>
      <p:sp>
        <p:nvSpPr>
          <p:cNvPr id="265" name="CasellaDiTesto 7"/>
          <p:cNvSpPr/>
          <p:nvPr/>
        </p:nvSpPr>
        <p:spPr>
          <a:xfrm>
            <a:off x="5506920" y="2423880"/>
            <a:ext cx="2068560" cy="3639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Copertura extracosti</a:t>
            </a:r>
            <a:endParaRPr lang="it-IT" sz="1800" b="0" strike="noStrike" spc="-1">
              <a:latin typeface="Arial"/>
            </a:endParaRPr>
          </a:p>
        </p:txBody>
      </p:sp>
      <p:sp>
        <p:nvSpPr>
          <p:cNvPr id="266" name="CasellaDiTesto 8"/>
          <p:cNvSpPr/>
          <p:nvPr/>
        </p:nvSpPr>
        <p:spPr>
          <a:xfrm>
            <a:off x="5507280" y="2149920"/>
            <a:ext cx="1524600" cy="3639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Utile Obiettivo</a:t>
            </a:r>
            <a:endParaRPr lang="it-IT" sz="1800" b="0" strike="noStrike" spc="-1">
              <a:latin typeface="Arial"/>
            </a:endParaRPr>
          </a:p>
        </p:txBody>
      </p:sp>
      <p:sp>
        <p:nvSpPr>
          <p:cNvPr id="267" name="Rettangolo 9"/>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268" name="Immagine 15"/>
          <p:cNvPicPr/>
          <p:nvPr/>
        </p:nvPicPr>
        <p:blipFill>
          <a:blip r:embed="rId4"/>
          <a:stretch/>
        </p:blipFill>
        <p:spPr>
          <a:xfrm>
            <a:off x="7059600" y="223200"/>
            <a:ext cx="1705680" cy="1166040"/>
          </a:xfrm>
          <a:prstGeom prst="rect">
            <a:avLst/>
          </a:prstGeom>
          <a:ln w="0">
            <a:noFill/>
          </a:ln>
        </p:spPr>
      </p:pic>
      <p:pic>
        <p:nvPicPr>
          <p:cNvPr id="269" name="Immagine 16"/>
          <p:cNvPicPr/>
          <p:nvPr/>
        </p:nvPicPr>
        <p:blipFill>
          <a:blip r:embed="rId4"/>
          <a:stretch/>
        </p:blipFill>
        <p:spPr>
          <a:xfrm>
            <a:off x="7059600" y="135000"/>
            <a:ext cx="1705680" cy="1166040"/>
          </a:xfrm>
          <a:prstGeom prst="rect">
            <a:avLst/>
          </a:prstGeom>
          <a:ln w="0">
            <a:noFill/>
          </a:ln>
        </p:spPr>
      </p:pic>
      <p:sp>
        <p:nvSpPr>
          <p:cNvPr id="270" name="Titolo 1"/>
          <p:cNvSpPr/>
          <p:nvPr/>
        </p:nvSpPr>
        <p:spPr>
          <a:xfrm>
            <a:off x="1059480" y="163440"/>
            <a:ext cx="59986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400" b="1" strike="noStrike" spc="-1">
                <a:solidFill>
                  <a:srgbClr val="0EAA92"/>
                </a:solidFill>
                <a:latin typeface="Arial"/>
                <a:ea typeface="DejaVu Sans"/>
              </a:rPr>
              <a:t>Impresa di Tipo B</a:t>
            </a:r>
            <a:endParaRPr lang="it-IT" sz="2400" b="0" strike="noStrike" spc="-1">
              <a:latin typeface="Arial"/>
            </a:endParaRPr>
          </a:p>
        </p:txBody>
      </p:sp>
      <p:pic>
        <p:nvPicPr>
          <p:cNvPr id="271" name="Immagine 2"/>
          <p:cNvPicPr/>
          <p:nvPr/>
        </p:nvPicPr>
        <p:blipFill>
          <a:blip r:embed="rId5"/>
          <a:stretch/>
        </p:blipFill>
        <p:spPr>
          <a:xfrm>
            <a:off x="377640" y="1095480"/>
            <a:ext cx="7951680" cy="4848840"/>
          </a:xfrm>
          <a:prstGeom prst="rect">
            <a:avLst/>
          </a:prstGeom>
          <a:ln w="0">
            <a:noFill/>
          </a:ln>
        </p:spPr>
      </p:pic>
      <p:sp>
        <p:nvSpPr>
          <p:cNvPr id="272" name="Rettangolo 5"/>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273" name="Immagine 15"/>
          <p:cNvPicPr/>
          <p:nvPr/>
        </p:nvPicPr>
        <p:blipFill>
          <a:blip r:embed="rId4"/>
          <a:stretch/>
        </p:blipFill>
        <p:spPr>
          <a:xfrm>
            <a:off x="7059600" y="223200"/>
            <a:ext cx="1705680" cy="1166040"/>
          </a:xfrm>
          <a:prstGeom prst="rect">
            <a:avLst/>
          </a:prstGeom>
          <a:ln w="0">
            <a:noFill/>
          </a:ln>
        </p:spPr>
      </p:pic>
      <p:pic>
        <p:nvPicPr>
          <p:cNvPr id="274" name="Immagine 16"/>
          <p:cNvPicPr/>
          <p:nvPr/>
        </p:nvPicPr>
        <p:blipFill>
          <a:blip r:embed="rId4"/>
          <a:stretch/>
        </p:blipFill>
        <p:spPr>
          <a:xfrm>
            <a:off x="7059600" y="135000"/>
            <a:ext cx="1705680" cy="1166040"/>
          </a:xfrm>
          <a:prstGeom prst="rect">
            <a:avLst/>
          </a:prstGeom>
          <a:ln w="0">
            <a:noFill/>
          </a:ln>
        </p:spPr>
      </p:pic>
      <p:sp>
        <p:nvSpPr>
          <p:cNvPr id="275" name="Titolo 1"/>
          <p:cNvSpPr/>
          <p:nvPr/>
        </p:nvSpPr>
        <p:spPr>
          <a:xfrm>
            <a:off x="1059480" y="163440"/>
            <a:ext cx="59986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400" b="1" strike="noStrike" spc="-1">
                <a:solidFill>
                  <a:srgbClr val="0EAA92"/>
                </a:solidFill>
                <a:latin typeface="Arial"/>
                <a:ea typeface="DejaVu Sans"/>
              </a:rPr>
              <a:t>Impresa di Tipo B</a:t>
            </a:r>
            <a:endParaRPr lang="it-IT" sz="2400" b="0" strike="noStrike" spc="-1">
              <a:latin typeface="Arial"/>
            </a:endParaRPr>
          </a:p>
        </p:txBody>
      </p:sp>
      <p:pic>
        <p:nvPicPr>
          <p:cNvPr id="276" name="Immagine 4"/>
          <p:cNvPicPr/>
          <p:nvPr/>
        </p:nvPicPr>
        <p:blipFill>
          <a:blip r:embed="rId5"/>
          <a:stretch/>
        </p:blipFill>
        <p:spPr>
          <a:xfrm>
            <a:off x="311040" y="1095480"/>
            <a:ext cx="8064000" cy="4938480"/>
          </a:xfrm>
          <a:prstGeom prst="rect">
            <a:avLst/>
          </a:prstGeom>
          <a:ln w="0">
            <a:noFill/>
          </a:ln>
        </p:spPr>
      </p:pic>
      <p:sp>
        <p:nvSpPr>
          <p:cNvPr id="277" name="Rettangolo 5"/>
          <p:cNvSpPr/>
          <p:nvPr/>
        </p:nvSpPr>
        <p:spPr>
          <a:xfrm>
            <a:off x="0" y="6125040"/>
            <a:ext cx="9143640" cy="7326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278" name="Rettangolo 6"/>
          <p:cNvSpPr/>
          <p:nvPr/>
        </p:nvSpPr>
        <p:spPr>
          <a:xfrm>
            <a:off x="8440200" y="5922000"/>
            <a:ext cx="325080" cy="413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279" name="Immagine 8"/>
          <p:cNvPicPr/>
          <p:nvPr/>
        </p:nvPicPr>
        <p:blipFill>
          <a:blip r:embed="rId4"/>
          <a:stretch/>
        </p:blipFill>
        <p:spPr>
          <a:xfrm>
            <a:off x="374760" y="1074600"/>
            <a:ext cx="7734600" cy="5002560"/>
          </a:xfrm>
          <a:prstGeom prst="rect">
            <a:avLst/>
          </a:prstGeom>
          <a:ln w="0">
            <a:noFill/>
          </a:ln>
        </p:spPr>
      </p:pic>
      <p:pic>
        <p:nvPicPr>
          <p:cNvPr id="280" name="Immagine 15"/>
          <p:cNvPicPr/>
          <p:nvPr/>
        </p:nvPicPr>
        <p:blipFill>
          <a:blip r:embed="rId5"/>
          <a:stretch/>
        </p:blipFill>
        <p:spPr>
          <a:xfrm>
            <a:off x="7059600" y="223200"/>
            <a:ext cx="1705680" cy="1166040"/>
          </a:xfrm>
          <a:prstGeom prst="rect">
            <a:avLst/>
          </a:prstGeom>
          <a:ln w="0">
            <a:noFill/>
          </a:ln>
        </p:spPr>
      </p:pic>
      <p:pic>
        <p:nvPicPr>
          <p:cNvPr id="281" name="Immagine 16"/>
          <p:cNvPicPr/>
          <p:nvPr/>
        </p:nvPicPr>
        <p:blipFill>
          <a:blip r:embed="rId5"/>
          <a:stretch/>
        </p:blipFill>
        <p:spPr>
          <a:xfrm>
            <a:off x="7059600" y="135000"/>
            <a:ext cx="1705680" cy="1166040"/>
          </a:xfrm>
          <a:prstGeom prst="rect">
            <a:avLst/>
          </a:prstGeom>
          <a:ln w="0">
            <a:noFill/>
          </a:ln>
        </p:spPr>
      </p:pic>
      <p:sp>
        <p:nvSpPr>
          <p:cNvPr id="282" name="Titolo 1"/>
          <p:cNvSpPr/>
          <p:nvPr/>
        </p:nvSpPr>
        <p:spPr>
          <a:xfrm>
            <a:off x="1059480" y="163440"/>
            <a:ext cx="59986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400" b="1" strike="noStrike" spc="-1">
                <a:solidFill>
                  <a:srgbClr val="0EAA92"/>
                </a:solidFill>
                <a:latin typeface="Arial"/>
                <a:ea typeface="DejaVu Sans"/>
              </a:rPr>
              <a:t>Impresa di Tipo B</a:t>
            </a:r>
            <a:endParaRPr lang="it-IT" sz="2400" b="0" strike="noStrike" spc="-1">
              <a:latin typeface="Arial"/>
            </a:endParaRPr>
          </a:p>
        </p:txBody>
      </p:sp>
      <p:sp>
        <p:nvSpPr>
          <p:cNvPr id="283" name="CasellaDiTesto 3"/>
          <p:cNvSpPr/>
          <p:nvPr/>
        </p:nvSpPr>
        <p:spPr>
          <a:xfrm>
            <a:off x="3875400" y="1745280"/>
            <a:ext cx="971280" cy="3330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600" b="1" strike="noStrike" spc="-1">
                <a:solidFill>
                  <a:srgbClr val="000000"/>
                </a:solidFill>
                <a:latin typeface="Calibri"/>
                <a:ea typeface="DejaVu Sans"/>
              </a:rPr>
              <a:t>Euro 0,59</a:t>
            </a:r>
            <a:endParaRPr lang="it-IT" sz="1600" b="0" strike="noStrike" spc="-1">
              <a:latin typeface="Arial"/>
            </a:endParaRPr>
          </a:p>
        </p:txBody>
      </p:sp>
      <p:sp>
        <p:nvSpPr>
          <p:cNvPr id="284" name="CasellaDiTesto 4"/>
          <p:cNvSpPr/>
          <p:nvPr/>
        </p:nvSpPr>
        <p:spPr>
          <a:xfrm>
            <a:off x="6271920" y="3779640"/>
            <a:ext cx="1640520" cy="3639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Costo al minuto</a:t>
            </a:r>
            <a:endParaRPr lang="it-IT" sz="1800" b="0" strike="noStrike" spc="-1">
              <a:latin typeface="Arial"/>
            </a:endParaRPr>
          </a:p>
        </p:txBody>
      </p:sp>
      <p:sp>
        <p:nvSpPr>
          <p:cNvPr id="285" name="Parentesi graffa chiusa 5"/>
          <p:cNvSpPr/>
          <p:nvPr/>
        </p:nvSpPr>
        <p:spPr>
          <a:xfrm>
            <a:off x="5916240" y="3072240"/>
            <a:ext cx="383040" cy="1791000"/>
          </a:xfrm>
          <a:prstGeom prst="rightBrace">
            <a:avLst>
              <a:gd name="adj1" fmla="val 8333"/>
              <a:gd name="adj2" fmla="val 50000"/>
            </a:avLst>
          </a:prstGeom>
          <a:noFill/>
          <a:ln>
            <a:solidFill>
              <a:srgbClr val="000000"/>
            </a:solidFill>
          </a:ln>
          <a:effectLst>
            <a:outerShdw blurRad="39960" dist="23040" dir="5400000" rotWithShape="0">
              <a:srgbClr val="000000">
                <a:alpha val="35000"/>
              </a:srgbClr>
            </a:outerShdw>
          </a:effectLst>
        </p:spPr>
        <p:style>
          <a:lnRef idx="3">
            <a:schemeClr val="dk1"/>
          </a:lnRef>
          <a:fillRef idx="0">
            <a:schemeClr val="dk1"/>
          </a:fillRef>
          <a:effectRef idx="2">
            <a:schemeClr val="dk1"/>
          </a:effectRef>
          <a:fontRef idx="minor"/>
        </p:style>
      </p:sp>
      <p:sp>
        <p:nvSpPr>
          <p:cNvPr id="286" name="CasellaDiTesto 6"/>
          <p:cNvSpPr/>
          <p:nvPr/>
        </p:nvSpPr>
        <p:spPr>
          <a:xfrm>
            <a:off x="817200" y="3391920"/>
            <a:ext cx="1853640" cy="3639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0" strike="noStrike" spc="-1">
                <a:solidFill>
                  <a:srgbClr val="000000"/>
                </a:solidFill>
                <a:latin typeface="Calibri"/>
                <a:ea typeface="DejaVu Sans"/>
              </a:rPr>
              <a:t>Prezzo al minuto</a:t>
            </a:r>
            <a:endParaRPr lang="it-IT" sz="1800" b="0" strike="noStrike" spc="-1">
              <a:latin typeface="Arial"/>
            </a:endParaRPr>
          </a:p>
        </p:txBody>
      </p:sp>
      <p:sp>
        <p:nvSpPr>
          <p:cNvPr id="287" name="Parentesi graffa aperta 7"/>
          <p:cNvSpPr/>
          <p:nvPr/>
        </p:nvSpPr>
        <p:spPr>
          <a:xfrm>
            <a:off x="2485800" y="2432160"/>
            <a:ext cx="512640" cy="2751120"/>
          </a:xfrm>
          <a:prstGeom prst="leftBrace">
            <a:avLst>
              <a:gd name="adj1" fmla="val 8333"/>
              <a:gd name="adj2" fmla="val 42027"/>
            </a:avLst>
          </a:prstGeom>
          <a:noFill/>
          <a:ln>
            <a:solidFill>
              <a:srgbClr val="000000"/>
            </a:solidFill>
          </a:ln>
          <a:effectLst>
            <a:outerShdw blurRad="39960" dist="23040" dir="5400000" rotWithShape="0">
              <a:srgbClr val="000000">
                <a:alpha val="35000"/>
              </a:srgbClr>
            </a:outerShdw>
          </a:effectLst>
        </p:spPr>
        <p:style>
          <a:lnRef idx="3">
            <a:schemeClr val="dk1"/>
          </a:lnRef>
          <a:fillRef idx="0">
            <a:schemeClr val="dk1"/>
          </a:fillRef>
          <a:effectRef idx="2">
            <a:schemeClr val="dk1"/>
          </a:effectRef>
          <a:fontRef idx="minor"/>
        </p:style>
      </p:sp>
      <p:sp>
        <p:nvSpPr>
          <p:cNvPr id="288" name="Rettangolo 10"/>
          <p:cNvSpPr/>
          <p:nvPr/>
        </p:nvSpPr>
        <p:spPr>
          <a:xfrm>
            <a:off x="0" y="6143400"/>
            <a:ext cx="9143640" cy="71424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289" name="Rettangolo 11"/>
          <p:cNvSpPr/>
          <p:nvPr/>
        </p:nvSpPr>
        <p:spPr>
          <a:xfrm>
            <a:off x="8360280" y="5922000"/>
            <a:ext cx="405000" cy="413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25" name="Immagine 15"/>
          <p:cNvPicPr/>
          <p:nvPr/>
        </p:nvPicPr>
        <p:blipFill>
          <a:blip r:embed="rId4"/>
          <a:stretch/>
        </p:blipFill>
        <p:spPr>
          <a:xfrm>
            <a:off x="7059600" y="223200"/>
            <a:ext cx="1705680" cy="1166040"/>
          </a:xfrm>
          <a:prstGeom prst="rect">
            <a:avLst/>
          </a:prstGeom>
          <a:ln w="0">
            <a:noFill/>
          </a:ln>
        </p:spPr>
      </p:pic>
      <p:pic>
        <p:nvPicPr>
          <p:cNvPr id="126" name="Immagine 16"/>
          <p:cNvPicPr/>
          <p:nvPr/>
        </p:nvPicPr>
        <p:blipFill>
          <a:blip r:embed="rId4"/>
          <a:stretch/>
        </p:blipFill>
        <p:spPr>
          <a:xfrm>
            <a:off x="7059600" y="135000"/>
            <a:ext cx="1705680" cy="1166040"/>
          </a:xfrm>
          <a:prstGeom prst="rect">
            <a:avLst/>
          </a:prstGeom>
          <a:ln w="0">
            <a:noFill/>
          </a:ln>
        </p:spPr>
      </p:pic>
      <p:sp>
        <p:nvSpPr>
          <p:cNvPr id="127" name="Segnaposto contenuto 2"/>
          <p:cNvSpPr/>
          <p:nvPr/>
        </p:nvSpPr>
        <p:spPr>
          <a:xfrm>
            <a:off x="377640" y="1373400"/>
            <a:ext cx="7885800" cy="435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La ricerca ha riguardato il settore della fabbricazione di prodotti di pelle in Toscana, con un particolare approfondimento sul comparto della pelletteria.</a:t>
            </a:r>
            <a:endParaRPr lang="it-IT" sz="21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I principali obiettivi della ricerca sono stati due:</a:t>
            </a:r>
            <a:endParaRPr lang="it-IT" sz="2100" b="0" strike="noStrike" spc="-1">
              <a:latin typeface="Arial"/>
            </a:endParaRPr>
          </a:p>
          <a:p>
            <a:pPr marL="514440" lvl="1" indent="-170280">
              <a:lnSpc>
                <a:spcPct val="90000"/>
              </a:lnSpc>
              <a:spcBef>
                <a:spcPts val="374"/>
              </a:spcBef>
              <a:buClr>
                <a:srgbClr val="000000"/>
              </a:buClr>
              <a:buFont typeface="Arial"/>
              <a:buChar char="•"/>
            </a:pPr>
            <a:r>
              <a:rPr lang="it-IT" sz="1800" b="0" strike="noStrike" spc="-1">
                <a:solidFill>
                  <a:srgbClr val="000000"/>
                </a:solidFill>
                <a:latin typeface="Calibri"/>
                <a:ea typeface="DejaVu Sans"/>
              </a:rPr>
              <a:t>L’elaborazione di un quadro aggiornato del settore, evidenziando la sua importanza decisiva per lo sviluppo economico della regione</a:t>
            </a:r>
            <a:endParaRPr lang="it-IT" sz="1800" b="0" strike="noStrike" spc="-1">
              <a:latin typeface="Arial"/>
            </a:endParaRPr>
          </a:p>
          <a:p>
            <a:pPr marL="514440" lvl="1" indent="-170280">
              <a:lnSpc>
                <a:spcPct val="90000"/>
              </a:lnSpc>
              <a:spcBef>
                <a:spcPts val="374"/>
              </a:spcBef>
              <a:buClr>
                <a:srgbClr val="000000"/>
              </a:buClr>
              <a:buFont typeface="Arial"/>
              <a:buChar char="•"/>
            </a:pPr>
            <a:r>
              <a:rPr lang="it-IT" sz="1800" b="0" strike="noStrike" spc="-1">
                <a:solidFill>
                  <a:srgbClr val="000000"/>
                </a:solidFill>
                <a:latin typeface="Calibri"/>
                <a:ea typeface="DejaVu Sans"/>
              </a:rPr>
              <a:t>L’elaborazione di un primo modello sperimentale per l’individuazione delle condizioni di equilibrio economico sostenibile per le imprese di pelletteria impegnate nella produzione conto terzi</a:t>
            </a:r>
            <a:endParaRPr lang="it-IT" sz="18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Il modello sarà successivamente esteso ad altri settori della produzione artigiana e delle piccole imprese, anche sotto forma di osservatorio continuativo sull’evoluzione della sostenibilità economica delle filiere industriali della Toscana  </a:t>
            </a:r>
            <a:endParaRPr lang="it-IT" sz="2100" b="0" strike="noStrike" spc="-1">
              <a:latin typeface="Arial"/>
            </a:endParaRPr>
          </a:p>
        </p:txBody>
      </p:sp>
      <p:sp>
        <p:nvSpPr>
          <p:cNvPr id="128" name="Titolo 1"/>
          <p:cNvSpPr/>
          <p:nvPr/>
        </p:nvSpPr>
        <p:spPr>
          <a:xfrm>
            <a:off x="377640" y="206280"/>
            <a:ext cx="66808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I principali risultati della ricerca</a:t>
            </a:r>
            <a:endParaRPr lang="it-IT" sz="2000" b="0" strike="noStrike" spc="-1">
              <a:latin typeface="Arial"/>
            </a:endParaRPr>
          </a:p>
        </p:txBody>
      </p:sp>
      <p:sp>
        <p:nvSpPr>
          <p:cNvPr id="129" name="Rettangolo 5"/>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290" name="Immagine 7"/>
          <p:cNvPicPr/>
          <p:nvPr/>
        </p:nvPicPr>
        <p:blipFill>
          <a:blip r:embed="rId4"/>
          <a:stretch/>
        </p:blipFill>
        <p:spPr>
          <a:xfrm>
            <a:off x="1316880" y="1474200"/>
            <a:ext cx="6089040" cy="4640400"/>
          </a:xfrm>
          <a:prstGeom prst="rect">
            <a:avLst/>
          </a:prstGeom>
          <a:ln w="0">
            <a:noFill/>
          </a:ln>
        </p:spPr>
      </p:pic>
      <p:pic>
        <p:nvPicPr>
          <p:cNvPr id="291" name="Immagine 15"/>
          <p:cNvPicPr/>
          <p:nvPr/>
        </p:nvPicPr>
        <p:blipFill>
          <a:blip r:embed="rId5"/>
          <a:stretch/>
        </p:blipFill>
        <p:spPr>
          <a:xfrm>
            <a:off x="7059600" y="223200"/>
            <a:ext cx="1705680" cy="1166040"/>
          </a:xfrm>
          <a:prstGeom prst="rect">
            <a:avLst/>
          </a:prstGeom>
          <a:ln w="0">
            <a:noFill/>
          </a:ln>
        </p:spPr>
      </p:pic>
      <p:sp>
        <p:nvSpPr>
          <p:cNvPr id="292" name="Titolo 1"/>
          <p:cNvSpPr/>
          <p:nvPr/>
        </p:nvSpPr>
        <p:spPr>
          <a:xfrm>
            <a:off x="1059480" y="163440"/>
            <a:ext cx="59986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400" b="1" strike="noStrike" spc="-1">
                <a:solidFill>
                  <a:srgbClr val="0EAA92"/>
                </a:solidFill>
                <a:latin typeface="Arial"/>
                <a:ea typeface="DejaVu Sans"/>
              </a:rPr>
              <a:t>Impresa di Tipo B</a:t>
            </a:r>
            <a:endParaRPr lang="it-IT" sz="2400" b="0" strike="noStrike" spc="-1">
              <a:latin typeface="Arial"/>
            </a:endParaRPr>
          </a:p>
        </p:txBody>
      </p:sp>
      <p:sp>
        <p:nvSpPr>
          <p:cNvPr id="293" name="CasellaDiTesto 3"/>
          <p:cNvSpPr/>
          <p:nvPr/>
        </p:nvSpPr>
        <p:spPr>
          <a:xfrm>
            <a:off x="5574600" y="1907640"/>
            <a:ext cx="1524600" cy="3639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Utile Obiettivo</a:t>
            </a:r>
            <a:endParaRPr lang="it-IT" sz="1800" b="0" strike="noStrike" spc="-1">
              <a:latin typeface="Arial"/>
            </a:endParaRPr>
          </a:p>
        </p:txBody>
      </p:sp>
      <p:sp>
        <p:nvSpPr>
          <p:cNvPr id="294" name="CasellaDiTesto 4"/>
          <p:cNvSpPr/>
          <p:nvPr/>
        </p:nvSpPr>
        <p:spPr>
          <a:xfrm>
            <a:off x="5574240" y="2181240"/>
            <a:ext cx="2068560" cy="3639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Copertura extracosti</a:t>
            </a:r>
            <a:endParaRPr lang="it-IT" sz="1800" b="0" strike="noStrike" spc="-1">
              <a:latin typeface="Arial"/>
            </a:endParaRPr>
          </a:p>
        </p:txBody>
      </p:sp>
      <p:sp>
        <p:nvSpPr>
          <p:cNvPr id="295" name="CasellaDiTesto 5"/>
          <p:cNvSpPr/>
          <p:nvPr/>
        </p:nvSpPr>
        <p:spPr>
          <a:xfrm>
            <a:off x="5627880" y="2716560"/>
            <a:ext cx="1417680" cy="3639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Costi indiretti</a:t>
            </a:r>
            <a:endParaRPr lang="it-IT" sz="1800" b="0" strike="noStrike" spc="-1">
              <a:latin typeface="Arial"/>
            </a:endParaRPr>
          </a:p>
        </p:txBody>
      </p:sp>
      <p:sp>
        <p:nvSpPr>
          <p:cNvPr id="296" name="CasellaDiTesto 6"/>
          <p:cNvSpPr/>
          <p:nvPr/>
        </p:nvSpPr>
        <p:spPr>
          <a:xfrm>
            <a:off x="5621040" y="4318920"/>
            <a:ext cx="1245600" cy="3639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800" b="0" strike="noStrike" spc="-1">
                <a:solidFill>
                  <a:srgbClr val="000000"/>
                </a:solidFill>
                <a:latin typeface="Calibri"/>
                <a:ea typeface="DejaVu Sans"/>
              </a:rPr>
              <a:t>Costi diretti</a:t>
            </a:r>
            <a:endParaRPr lang="it-IT" sz="1800" b="0" strike="noStrike" spc="-1">
              <a:latin typeface="Arial"/>
            </a:endParaRPr>
          </a:p>
        </p:txBody>
      </p:sp>
      <p:pic>
        <p:nvPicPr>
          <p:cNvPr id="297" name="Immagine 16"/>
          <p:cNvPicPr/>
          <p:nvPr/>
        </p:nvPicPr>
        <p:blipFill>
          <a:blip r:embed="rId5"/>
          <a:stretch/>
        </p:blipFill>
        <p:spPr>
          <a:xfrm>
            <a:off x="7230960" y="117720"/>
            <a:ext cx="1705680" cy="1166040"/>
          </a:xfrm>
          <a:prstGeom prst="rect">
            <a:avLst/>
          </a:prstGeom>
          <a:ln w="0">
            <a:noFill/>
          </a:ln>
        </p:spPr>
      </p:pic>
      <p:sp>
        <p:nvSpPr>
          <p:cNvPr id="298" name="Rettangolo 9"/>
          <p:cNvSpPr/>
          <p:nvPr/>
        </p:nvSpPr>
        <p:spPr>
          <a:xfrm>
            <a:off x="0" y="6199560"/>
            <a:ext cx="9143640" cy="6580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299" name="Rettangolo 1"/>
          <p:cNvSpPr/>
          <p:nvPr/>
        </p:nvSpPr>
        <p:spPr>
          <a:xfrm>
            <a:off x="8360280" y="5922000"/>
            <a:ext cx="405000" cy="413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Immagine 4"/>
          <p:cNvPicPr/>
          <p:nvPr/>
        </p:nvPicPr>
        <p:blipFill>
          <a:blip r:embed="rId2"/>
          <a:stretch/>
        </p:blipFill>
        <p:spPr>
          <a:xfrm>
            <a:off x="1926720" y="2549880"/>
            <a:ext cx="5398200" cy="122364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30" name="Immagine 15"/>
          <p:cNvPicPr/>
          <p:nvPr/>
        </p:nvPicPr>
        <p:blipFill>
          <a:blip r:embed="rId4"/>
          <a:stretch/>
        </p:blipFill>
        <p:spPr>
          <a:xfrm>
            <a:off x="7059600" y="223200"/>
            <a:ext cx="1705680" cy="1166040"/>
          </a:xfrm>
          <a:prstGeom prst="rect">
            <a:avLst/>
          </a:prstGeom>
          <a:ln w="0">
            <a:noFill/>
          </a:ln>
        </p:spPr>
      </p:pic>
      <p:pic>
        <p:nvPicPr>
          <p:cNvPr id="131" name="Immagine 16"/>
          <p:cNvPicPr/>
          <p:nvPr/>
        </p:nvPicPr>
        <p:blipFill>
          <a:blip r:embed="rId4"/>
          <a:stretch/>
        </p:blipFill>
        <p:spPr>
          <a:xfrm>
            <a:off x="7059600" y="135000"/>
            <a:ext cx="1705680" cy="1166040"/>
          </a:xfrm>
          <a:prstGeom prst="rect">
            <a:avLst/>
          </a:prstGeom>
          <a:ln w="0">
            <a:noFill/>
          </a:ln>
        </p:spPr>
      </p:pic>
      <p:sp>
        <p:nvSpPr>
          <p:cNvPr id="132" name="Segnaposto contenuto 2"/>
          <p:cNvSpPr/>
          <p:nvPr/>
        </p:nvSpPr>
        <p:spPr>
          <a:xfrm>
            <a:off x="465480" y="1253160"/>
            <a:ext cx="7885800" cy="435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Quasi un terzo (il 32%) delle imprese della filiera della pelle di tutta Italia operano in Toscana, il 18% in provincia di Firenze, il 7% in provincia di Pisa e il 7% nelle altre province. </a:t>
            </a:r>
            <a:endParaRPr lang="it-IT" sz="21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Guardando alle sole imprese artigiane, il primato si consolida. Solo nella provincia di Firenze, opera il 25% del totale nazionale ed in quella di Pisa il 12%. In Toscana si colloca il 45% delle imprese artigiane della filiera nazionale della pelle.</a:t>
            </a:r>
            <a:endParaRPr lang="it-IT" sz="21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In Toscana operano circa un terzo dei circa 150.000 addetti delle imprese attive nei comparti della concia, della pelletteria e delle calzature sul totale nazionale.</a:t>
            </a:r>
            <a:endParaRPr lang="it-IT" sz="21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Tra le province con maggiore presenza di addetti, si confermano Firenze con oltre 28.000 addetti, Pisa con quasi 10.000 e Arezzo con circa 5.400.</a:t>
            </a:r>
            <a:endParaRPr lang="it-IT" sz="2100" b="0" strike="noStrike" spc="-1">
              <a:latin typeface="Arial"/>
            </a:endParaRPr>
          </a:p>
        </p:txBody>
      </p:sp>
      <p:sp>
        <p:nvSpPr>
          <p:cNvPr id="133" name="Titolo 1"/>
          <p:cNvSpPr/>
          <p:nvPr/>
        </p:nvSpPr>
        <p:spPr>
          <a:xfrm>
            <a:off x="377640" y="206280"/>
            <a:ext cx="66808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I principali risultati della ricerca</a:t>
            </a:r>
            <a:endParaRPr lang="it-IT" sz="2000" b="0" strike="noStrike" spc="-1">
              <a:latin typeface="Arial"/>
            </a:endParaRPr>
          </a:p>
        </p:txBody>
      </p:sp>
      <p:sp>
        <p:nvSpPr>
          <p:cNvPr id="134" name="Rettangolo 5"/>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35" name="Immagine 15"/>
          <p:cNvPicPr/>
          <p:nvPr/>
        </p:nvPicPr>
        <p:blipFill>
          <a:blip r:embed="rId4"/>
          <a:stretch/>
        </p:blipFill>
        <p:spPr>
          <a:xfrm>
            <a:off x="7059600" y="223200"/>
            <a:ext cx="1705680" cy="1166040"/>
          </a:xfrm>
          <a:prstGeom prst="rect">
            <a:avLst/>
          </a:prstGeom>
          <a:ln w="0">
            <a:noFill/>
          </a:ln>
        </p:spPr>
      </p:pic>
      <p:pic>
        <p:nvPicPr>
          <p:cNvPr id="136" name="Immagine 16"/>
          <p:cNvPicPr/>
          <p:nvPr/>
        </p:nvPicPr>
        <p:blipFill>
          <a:blip r:embed="rId4"/>
          <a:stretch/>
        </p:blipFill>
        <p:spPr>
          <a:xfrm>
            <a:off x="7059600" y="135000"/>
            <a:ext cx="1705680" cy="1166040"/>
          </a:xfrm>
          <a:prstGeom prst="rect">
            <a:avLst/>
          </a:prstGeom>
          <a:ln w="0">
            <a:noFill/>
          </a:ln>
        </p:spPr>
      </p:pic>
      <p:sp>
        <p:nvSpPr>
          <p:cNvPr id="137" name="Segnaposto contenuto 2"/>
          <p:cNvSpPr/>
          <p:nvPr/>
        </p:nvSpPr>
        <p:spPr>
          <a:xfrm>
            <a:off x="492840" y="1302120"/>
            <a:ext cx="7885800" cy="435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91500" lnSpcReduction="10000"/>
          </a:bodyPr>
          <a:lstStyle/>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La forma giuridica delle imprese toscane della filiera della pelle è quella societaria per circa il 50% dei casi. Circa il 34% sono società di capitale. </a:t>
            </a:r>
            <a:endParaRPr lang="it-IT" sz="21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Guardando alle sole imprese artigiane, prevalgono nettamente le ditte individuali con circa il 75% del totale. E’ però interessante notare la diversa situazione delle due province più importanti (non solo in Toscana ma nel paese):  a Pisa, dove il comparto guida è quello della concia, le società di capitale raggiungono quasi il 60% sul totale delle imprese e circa il 25% tra quelle artigiane; a Firenze, polo principale della pelletteria, prevalgono nettamente le imprese individuali (quasi l’84% tra gli artigiani).</a:t>
            </a:r>
            <a:endParaRPr lang="it-IT" sz="21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Non meno rilevante, è il contributo oramai storico della filiera della pelle alle esportazioni nazionali. Guardano all’evoluzione delle esportazioni moda della regione Toscana, soprattutto il peso di concia e pelletteria toscane sul totale nazionale, cresce in modo significativo e passa dal 28% del 1995 al 39% del 2020. Nello stesso periodo le calzature rimangono attorno al 22/23%, stabile anche la gioielleria, cresce l’abbigliamento, mentre il peso relativo del tessile si riduce molto.</a:t>
            </a:r>
            <a:endParaRPr lang="it-IT" sz="2100" b="0" strike="noStrike" spc="-1">
              <a:latin typeface="Arial"/>
            </a:endParaRPr>
          </a:p>
        </p:txBody>
      </p:sp>
      <p:sp>
        <p:nvSpPr>
          <p:cNvPr id="138" name="Titolo 1"/>
          <p:cNvSpPr/>
          <p:nvPr/>
        </p:nvSpPr>
        <p:spPr>
          <a:xfrm>
            <a:off x="377640" y="206280"/>
            <a:ext cx="66808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I principali risultati della ricerca</a:t>
            </a:r>
            <a:endParaRPr lang="it-IT" sz="2000" b="0" strike="noStrike" spc="-1">
              <a:latin typeface="Arial"/>
            </a:endParaRPr>
          </a:p>
        </p:txBody>
      </p:sp>
      <p:sp>
        <p:nvSpPr>
          <p:cNvPr id="139" name="Rettangolo 5"/>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40" name="Immagine 15"/>
          <p:cNvPicPr/>
          <p:nvPr/>
        </p:nvPicPr>
        <p:blipFill>
          <a:blip r:embed="rId4"/>
          <a:stretch/>
        </p:blipFill>
        <p:spPr>
          <a:xfrm>
            <a:off x="7059600" y="223200"/>
            <a:ext cx="1705680" cy="1166040"/>
          </a:xfrm>
          <a:prstGeom prst="rect">
            <a:avLst/>
          </a:prstGeom>
          <a:ln w="0">
            <a:noFill/>
          </a:ln>
        </p:spPr>
      </p:pic>
      <p:pic>
        <p:nvPicPr>
          <p:cNvPr id="141" name="Immagine 16"/>
          <p:cNvPicPr/>
          <p:nvPr/>
        </p:nvPicPr>
        <p:blipFill>
          <a:blip r:embed="rId4"/>
          <a:stretch/>
        </p:blipFill>
        <p:spPr>
          <a:xfrm>
            <a:off x="7059600" y="135000"/>
            <a:ext cx="1705680" cy="1166040"/>
          </a:xfrm>
          <a:prstGeom prst="rect">
            <a:avLst/>
          </a:prstGeom>
          <a:ln w="0">
            <a:noFill/>
          </a:ln>
        </p:spPr>
      </p:pic>
      <p:sp>
        <p:nvSpPr>
          <p:cNvPr id="142" name="Segnaposto contenuto 2"/>
          <p:cNvSpPr/>
          <p:nvPr/>
        </p:nvSpPr>
        <p:spPr>
          <a:xfrm>
            <a:off x="377640" y="1302120"/>
            <a:ext cx="7885800" cy="435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Il quadro non cambia se guardiamo al contributo relativo della pelle alle esportazioni della regione Toscana. Il peso complessivo della moda si riduce dal 50% del 1995 al 36% del 2020. Le uniche note positive vengono da concia e pelletteria che passano dal 7% al 12%, mentre il tessile crolla dal 16% al 4%, le calzature diminuiscono assieme alla gioielleria e l’abbigliamento rimane stabile. </a:t>
            </a:r>
            <a:endParaRPr lang="it-IT" sz="21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Dai dati Banca d’Italia, si evince che le esportazioni della filiera della pelle hanno superato i 7,5 miliardi di Euro nel 2021, con variazione di oltre il 30% positiva sull’anno precedente, che recupera quanto perso nel 2020 rispetto al 2019.</a:t>
            </a:r>
            <a:endParaRPr lang="it-IT" sz="21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I dati Istat più recenti confermano la rilevanza delle esportazioni toscane legate alla filiera della pelle, che nel 2021 raggiungono il 33% del totale nazionale di un settore che vale (da solo) circa il 4,4% di tutte le esportazioni del nostro paese.</a:t>
            </a:r>
            <a:endParaRPr lang="it-IT" sz="2100" b="0" strike="noStrike" spc="-1">
              <a:latin typeface="Arial"/>
            </a:endParaRPr>
          </a:p>
          <a:p>
            <a:pPr>
              <a:lnSpc>
                <a:spcPct val="90000"/>
              </a:lnSpc>
              <a:spcBef>
                <a:spcPts val="751"/>
              </a:spcBef>
            </a:pPr>
            <a:endParaRPr lang="it-IT" sz="2100" b="0" strike="noStrike" spc="-1">
              <a:latin typeface="Arial"/>
            </a:endParaRPr>
          </a:p>
        </p:txBody>
      </p:sp>
      <p:sp>
        <p:nvSpPr>
          <p:cNvPr id="143" name="Titolo 1"/>
          <p:cNvSpPr/>
          <p:nvPr/>
        </p:nvSpPr>
        <p:spPr>
          <a:xfrm>
            <a:off x="377640" y="206280"/>
            <a:ext cx="66808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I principali risultati della ricerca</a:t>
            </a:r>
            <a:endParaRPr lang="it-IT" sz="2000" b="0" strike="noStrike" spc="-1">
              <a:latin typeface="Arial"/>
            </a:endParaRPr>
          </a:p>
        </p:txBody>
      </p:sp>
      <p:sp>
        <p:nvSpPr>
          <p:cNvPr id="144" name="Rettangolo 5"/>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45" name="Immagine 15"/>
          <p:cNvPicPr/>
          <p:nvPr/>
        </p:nvPicPr>
        <p:blipFill>
          <a:blip r:embed="rId4"/>
          <a:stretch/>
        </p:blipFill>
        <p:spPr>
          <a:xfrm>
            <a:off x="7059600" y="223200"/>
            <a:ext cx="1705680" cy="1166040"/>
          </a:xfrm>
          <a:prstGeom prst="rect">
            <a:avLst/>
          </a:prstGeom>
          <a:ln w="0">
            <a:noFill/>
          </a:ln>
        </p:spPr>
      </p:pic>
      <p:pic>
        <p:nvPicPr>
          <p:cNvPr id="146" name="Immagine 16"/>
          <p:cNvPicPr/>
          <p:nvPr/>
        </p:nvPicPr>
        <p:blipFill>
          <a:blip r:embed="rId4"/>
          <a:stretch/>
        </p:blipFill>
        <p:spPr>
          <a:xfrm>
            <a:off x="7059600" y="135000"/>
            <a:ext cx="1705680" cy="1166040"/>
          </a:xfrm>
          <a:prstGeom prst="rect">
            <a:avLst/>
          </a:prstGeom>
          <a:ln w="0">
            <a:noFill/>
          </a:ln>
        </p:spPr>
      </p:pic>
      <p:sp>
        <p:nvSpPr>
          <p:cNvPr id="147" name="Segnaposto contenuto 2"/>
          <p:cNvSpPr/>
          <p:nvPr/>
        </p:nvSpPr>
        <p:spPr>
          <a:xfrm>
            <a:off x="377640" y="1302120"/>
            <a:ext cx="7885800" cy="435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I risultati presentati sino a qui, evidenziano quanto sia importante preservare l’intero comparto della pelle per il contributo rilevante fornito allo sviluppo economico della Regione, da molteplici punti di vista quali il tessuto imprenditoriale, la forza lavoro, il ruolo consolidato in ambito delle filiere locali, nazionali ed internazionali.</a:t>
            </a:r>
            <a:endParaRPr lang="it-IT" sz="21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Per questo motivo ci siamo concentrati su quella parte della filiera che corrisponde ad un tessuto di imprese esteso, radicato sul territorio ed indispensabile al mantenimento ed allo sviluppo dell’intero settore della pelle in Toscana: quello delle imprese impegnate nel conto terzi della pelletteria.</a:t>
            </a:r>
            <a:endParaRPr lang="it-IT" sz="21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Abbiamo preso in esame i bilanci di oltre 320 imprese del settore della pelletteria dalla Banca dati AIDA- BVD ed acquisito dati su organizzazione delle imprese, remunerazione della forza lavoro, modalità di determinazione dei ricavi delle imprese da CNA Toscana.</a:t>
            </a:r>
            <a:endParaRPr lang="it-IT" sz="2100" b="0" strike="noStrike" spc="-1">
              <a:latin typeface="Arial"/>
            </a:endParaRPr>
          </a:p>
        </p:txBody>
      </p:sp>
      <p:sp>
        <p:nvSpPr>
          <p:cNvPr id="148" name="Titolo 1"/>
          <p:cNvSpPr/>
          <p:nvPr/>
        </p:nvSpPr>
        <p:spPr>
          <a:xfrm>
            <a:off x="377640" y="206280"/>
            <a:ext cx="66808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I principali risultati della ricerca</a:t>
            </a:r>
            <a:endParaRPr lang="it-IT" sz="2000" b="0" strike="noStrike" spc="-1">
              <a:latin typeface="Arial"/>
            </a:endParaRPr>
          </a:p>
        </p:txBody>
      </p:sp>
      <p:sp>
        <p:nvSpPr>
          <p:cNvPr id="149" name="Rettangolo 5"/>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50" name="Immagine 15"/>
          <p:cNvPicPr/>
          <p:nvPr/>
        </p:nvPicPr>
        <p:blipFill>
          <a:blip r:embed="rId4"/>
          <a:stretch/>
        </p:blipFill>
        <p:spPr>
          <a:xfrm>
            <a:off x="7059600" y="223200"/>
            <a:ext cx="1705680" cy="1166040"/>
          </a:xfrm>
          <a:prstGeom prst="rect">
            <a:avLst/>
          </a:prstGeom>
          <a:ln w="0">
            <a:noFill/>
          </a:ln>
        </p:spPr>
      </p:pic>
      <p:pic>
        <p:nvPicPr>
          <p:cNvPr id="151" name="Immagine 16"/>
          <p:cNvPicPr/>
          <p:nvPr/>
        </p:nvPicPr>
        <p:blipFill>
          <a:blip r:embed="rId4"/>
          <a:stretch/>
        </p:blipFill>
        <p:spPr>
          <a:xfrm>
            <a:off x="7059600" y="135000"/>
            <a:ext cx="1705680" cy="1166040"/>
          </a:xfrm>
          <a:prstGeom prst="rect">
            <a:avLst/>
          </a:prstGeom>
          <a:ln w="0">
            <a:noFill/>
          </a:ln>
        </p:spPr>
      </p:pic>
      <p:sp>
        <p:nvSpPr>
          <p:cNvPr id="152" name="Segnaposto contenuto 2"/>
          <p:cNvSpPr/>
          <p:nvPr/>
        </p:nvSpPr>
        <p:spPr>
          <a:xfrm>
            <a:off x="377640" y="1302120"/>
            <a:ext cx="7885800" cy="435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Abbiamo individuato due tipologie di imprese che rappresentano le modalità più diffuse e consolidate nell’ambito della filiera contoterzista della pelletteria:</a:t>
            </a:r>
            <a:endParaRPr lang="it-IT" sz="2100" b="0" strike="noStrike" spc="-1">
              <a:latin typeface="Arial"/>
            </a:endParaRPr>
          </a:p>
          <a:p>
            <a:pPr marL="514440" lvl="1" indent="-170280">
              <a:lnSpc>
                <a:spcPct val="90000"/>
              </a:lnSpc>
              <a:spcBef>
                <a:spcPts val="374"/>
              </a:spcBef>
              <a:buClr>
                <a:srgbClr val="000000"/>
              </a:buClr>
              <a:buFont typeface="Arial"/>
              <a:buChar char="•"/>
            </a:pPr>
            <a:r>
              <a:rPr lang="it-IT" sz="1800" b="0" strike="noStrike" spc="-1">
                <a:solidFill>
                  <a:srgbClr val="000000"/>
                </a:solidFill>
                <a:latin typeface="Calibri"/>
                <a:ea typeface="DejaVu Sans"/>
              </a:rPr>
              <a:t>l’impresa tipo A di piccole o piccolissime dimensioni specializzata nelle lavorazioni interne per produzione conto terzi di borse da donna e piccola pelletteria;</a:t>
            </a:r>
            <a:endParaRPr lang="it-IT" sz="1800" b="0" strike="noStrike" spc="-1">
              <a:latin typeface="Arial"/>
            </a:endParaRPr>
          </a:p>
          <a:p>
            <a:pPr marL="514440" lvl="1" indent="-170280">
              <a:lnSpc>
                <a:spcPct val="90000"/>
              </a:lnSpc>
              <a:spcBef>
                <a:spcPts val="374"/>
              </a:spcBef>
              <a:buClr>
                <a:srgbClr val="000000"/>
              </a:buClr>
              <a:buFont typeface="Arial"/>
              <a:buChar char="•"/>
            </a:pPr>
            <a:r>
              <a:rPr lang="it-IT" sz="1800" b="0" strike="noStrike" spc="-1">
                <a:solidFill>
                  <a:srgbClr val="000000"/>
                </a:solidFill>
                <a:latin typeface="Calibri"/>
                <a:ea typeface="DejaVu Sans"/>
              </a:rPr>
              <a:t>l’impresa tipo B di piccole/medie dimensioni, strutturata per la produzione conto terzi di borse da donna e piccola pelletteria con medio/alta incidenza di lavorazioni affidate a terzi.</a:t>
            </a:r>
            <a:endParaRPr lang="it-IT" sz="18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Abbiamo elaborato dei prospetti di conto economico tenendo conto delle principali categorie di costi diretti ed indiretti, con particolare riferimento alla remunerazione della forza lavoro direttamente impegnata nelle lavorazioni produttive, al lavoro indiretto e agli altri costi indiretti.</a:t>
            </a:r>
            <a:endParaRPr lang="it-IT" sz="2100" b="0" strike="noStrike" spc="-1">
              <a:latin typeface="Arial"/>
            </a:endParaRPr>
          </a:p>
          <a:p>
            <a:pPr>
              <a:lnSpc>
                <a:spcPct val="100000"/>
              </a:lnSpc>
            </a:pPr>
            <a:endParaRPr lang="it-IT" sz="2100" b="0" strike="noStrike" spc="-1">
              <a:latin typeface="Arial"/>
            </a:endParaRPr>
          </a:p>
        </p:txBody>
      </p:sp>
      <p:sp>
        <p:nvSpPr>
          <p:cNvPr id="153" name="Titolo 1"/>
          <p:cNvSpPr/>
          <p:nvPr/>
        </p:nvSpPr>
        <p:spPr>
          <a:xfrm>
            <a:off x="377640" y="206280"/>
            <a:ext cx="66808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I principali risultati della ricerca</a:t>
            </a:r>
            <a:endParaRPr lang="it-IT" sz="2000" b="0" strike="noStrike" spc="-1">
              <a:latin typeface="Arial"/>
            </a:endParaRPr>
          </a:p>
        </p:txBody>
      </p:sp>
      <p:sp>
        <p:nvSpPr>
          <p:cNvPr id="154" name="Rettangolo 5"/>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55" name="Immagine 15"/>
          <p:cNvPicPr/>
          <p:nvPr/>
        </p:nvPicPr>
        <p:blipFill>
          <a:blip r:embed="rId4"/>
          <a:stretch/>
        </p:blipFill>
        <p:spPr>
          <a:xfrm>
            <a:off x="7059600" y="223200"/>
            <a:ext cx="1705680" cy="1166040"/>
          </a:xfrm>
          <a:prstGeom prst="rect">
            <a:avLst/>
          </a:prstGeom>
          <a:ln w="0">
            <a:noFill/>
          </a:ln>
        </p:spPr>
      </p:pic>
      <p:pic>
        <p:nvPicPr>
          <p:cNvPr id="156" name="Immagine 16"/>
          <p:cNvPicPr/>
          <p:nvPr/>
        </p:nvPicPr>
        <p:blipFill>
          <a:blip r:embed="rId4"/>
          <a:stretch/>
        </p:blipFill>
        <p:spPr>
          <a:xfrm>
            <a:off x="7059600" y="135000"/>
            <a:ext cx="1705680" cy="1166040"/>
          </a:xfrm>
          <a:prstGeom prst="rect">
            <a:avLst/>
          </a:prstGeom>
          <a:ln w="0">
            <a:noFill/>
          </a:ln>
        </p:spPr>
      </p:pic>
      <p:sp>
        <p:nvSpPr>
          <p:cNvPr id="157" name="Segnaposto contenuto 2"/>
          <p:cNvSpPr/>
          <p:nvPr/>
        </p:nvSpPr>
        <p:spPr>
          <a:xfrm>
            <a:off x="377640" y="1302120"/>
            <a:ext cx="7885800" cy="45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Per ciascuna delle due tipologie, abbiamo distinto le ore produttive tra: </a:t>
            </a:r>
            <a:endParaRPr lang="it-IT" sz="2100" b="0" strike="noStrike" spc="-1">
              <a:latin typeface="Arial"/>
            </a:endParaRPr>
          </a:p>
          <a:p>
            <a:pPr marL="514440" lvl="1" indent="-170280">
              <a:lnSpc>
                <a:spcPct val="90000"/>
              </a:lnSpc>
              <a:spcBef>
                <a:spcPts val="374"/>
              </a:spcBef>
              <a:buClr>
                <a:srgbClr val="000000"/>
              </a:buClr>
              <a:buFont typeface="Arial"/>
              <a:buChar char="•"/>
            </a:pPr>
            <a:r>
              <a:rPr lang="it-IT" sz="1800" b="0" strike="noStrike" spc="-1">
                <a:solidFill>
                  <a:srgbClr val="000000"/>
                </a:solidFill>
                <a:latin typeface="Calibri"/>
                <a:ea typeface="DejaVu Sans"/>
              </a:rPr>
              <a:t>ore dedicate ad attività lavorative ma non direttamente applicate alla lavorazione del prodotto (organizzazione del lavoro, pause, cambio set-up macchine e gestione semilavorati su ordini e prodotti diversi…) e quindi non fatturabili al cliente, perché non rientranti nel calcolo dei minuti necessari a produrre il singolo manufatto;</a:t>
            </a:r>
            <a:endParaRPr lang="it-IT" sz="1800" b="0" strike="noStrike" spc="-1">
              <a:latin typeface="Arial"/>
            </a:endParaRPr>
          </a:p>
          <a:p>
            <a:pPr marL="514440" lvl="1" indent="-170280">
              <a:lnSpc>
                <a:spcPct val="90000"/>
              </a:lnSpc>
              <a:spcBef>
                <a:spcPts val="374"/>
              </a:spcBef>
              <a:buClr>
                <a:srgbClr val="000000"/>
              </a:buClr>
              <a:buFont typeface="Arial"/>
              <a:buChar char="•"/>
            </a:pPr>
            <a:r>
              <a:rPr lang="it-IT" sz="1800" b="0" strike="noStrike" spc="-1">
                <a:solidFill>
                  <a:srgbClr val="000000"/>
                </a:solidFill>
                <a:latin typeface="Calibri"/>
                <a:ea typeface="DejaVu Sans"/>
              </a:rPr>
              <a:t>ore dedicate alla produzione diretta e quindi fatturabili, perché rientranti e calcolo dei minuti necessari a produrre il singolo manufatto.</a:t>
            </a:r>
            <a:endParaRPr lang="it-IT" sz="18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Abbiamo calcolato </a:t>
            </a:r>
            <a:r>
              <a:rPr lang="it-IT" sz="2100" b="1" strike="noStrike" spc="-1">
                <a:solidFill>
                  <a:srgbClr val="000000"/>
                </a:solidFill>
                <a:latin typeface="Calibri"/>
                <a:ea typeface="DejaVu Sans"/>
              </a:rPr>
              <a:t>il costo al minuto </a:t>
            </a:r>
            <a:r>
              <a:rPr lang="it-IT" sz="2100" b="0" strike="noStrike" spc="-1">
                <a:solidFill>
                  <a:srgbClr val="000000"/>
                </a:solidFill>
                <a:latin typeface="Calibri"/>
                <a:ea typeface="DejaVu Sans"/>
              </a:rPr>
              <a:t>per ciascuna della due tipologie, considerato come il livello minimo per la copertura dei costi diretti ed indiretti così come emergono dal conto economico.</a:t>
            </a:r>
            <a:endParaRPr lang="it-IT" sz="2100" b="0" strike="noStrike" spc="-1">
              <a:latin typeface="Arial"/>
            </a:endParaRPr>
          </a:p>
          <a:p>
            <a:pPr marL="171360" indent="-170280">
              <a:lnSpc>
                <a:spcPct val="90000"/>
              </a:lnSpc>
              <a:spcBef>
                <a:spcPts val="751"/>
              </a:spcBef>
              <a:buClr>
                <a:srgbClr val="000000"/>
              </a:buClr>
              <a:buFont typeface="Arial"/>
              <a:buChar char="•"/>
            </a:pPr>
            <a:r>
              <a:rPr lang="it-IT" sz="2100" b="0" strike="noStrike" spc="-1">
                <a:solidFill>
                  <a:srgbClr val="000000"/>
                </a:solidFill>
                <a:latin typeface="Calibri"/>
                <a:ea typeface="DejaVu Sans"/>
              </a:rPr>
              <a:t>NB. Per l’azienda di tipo B sono stati distinti i costi per servizi esterni che corrispondono a lavorazioni esterne e per le quali non si impegna il lavoro diretto dell’impresa ma quello dei subfornitori. Questi costi vengono rifatturati. L’azienda infatti vende i minuti lavoro propri e quelli dei terzi ad un unico prezzo concordato con il cliente.  </a:t>
            </a:r>
            <a:endParaRPr lang="it-IT" sz="2100" b="0" strike="noStrike" spc="-1">
              <a:latin typeface="Arial"/>
            </a:endParaRPr>
          </a:p>
        </p:txBody>
      </p:sp>
      <p:sp>
        <p:nvSpPr>
          <p:cNvPr id="158" name="Titolo 1"/>
          <p:cNvSpPr/>
          <p:nvPr/>
        </p:nvSpPr>
        <p:spPr>
          <a:xfrm>
            <a:off x="377640" y="206280"/>
            <a:ext cx="6680880" cy="93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it-IT" sz="2000" b="1" strike="noStrike" spc="-1">
                <a:solidFill>
                  <a:srgbClr val="0EAA92"/>
                </a:solidFill>
                <a:latin typeface="Arial"/>
                <a:ea typeface="DejaVu Sans"/>
              </a:rPr>
              <a:t>I principali risultati della ricerca</a:t>
            </a:r>
            <a:endParaRPr lang="it-IT" sz="2000" b="0" strike="noStrike" spc="-1">
              <a:latin typeface="Arial"/>
            </a:endParaRPr>
          </a:p>
        </p:txBody>
      </p:sp>
      <p:sp>
        <p:nvSpPr>
          <p:cNvPr id="159" name="Rettangolo 5"/>
          <p:cNvSpPr/>
          <p:nvPr/>
        </p:nvSpPr>
        <p:spPr>
          <a:xfrm>
            <a:off x="0" y="5987160"/>
            <a:ext cx="9143640" cy="8704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2728</TotalTime>
  <Words>2685</Words>
  <Application>Microsoft Macintosh PowerPoint</Application>
  <PresentationFormat>Presentazione su schermo (4:3)</PresentationFormat>
  <Paragraphs>149</Paragraphs>
  <Slides>31</Slides>
  <Notes>29</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31</vt:i4>
      </vt:variant>
    </vt:vector>
  </HeadingPairs>
  <TitlesOfParts>
    <vt:vector size="40" baseType="lpstr">
      <vt:lpstr>Arial</vt:lpstr>
      <vt:lpstr>Calibri</vt:lpstr>
      <vt:lpstr>DejaVu Sans</vt:lpstr>
      <vt:lpstr>Symbol</vt:lpstr>
      <vt:lpstr>Times New Roman</vt:lpstr>
      <vt:lpstr>Wingdings</vt:lpstr>
      <vt:lpstr>Office Theme</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diletta acuti</dc:creator>
  <dc:description/>
  <cp:lastModifiedBy>andrea.repek@hotmail.com</cp:lastModifiedBy>
  <cp:revision>118</cp:revision>
  <cp:lastPrinted>2023-01-30T09:04:44Z</cp:lastPrinted>
  <dcterms:created xsi:type="dcterms:W3CDTF">2017-07-24T16:33:30Z</dcterms:created>
  <dcterms:modified xsi:type="dcterms:W3CDTF">2023-02-15T15:09:08Z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29</vt:i4>
  </property>
  <property fmtid="{D5CDD505-2E9C-101B-9397-08002B2CF9AE}" pid="3" name="PresentationFormat">
    <vt:lpwstr>Presentazione su schermo (4:3)</vt:lpwstr>
  </property>
  <property fmtid="{D5CDD505-2E9C-101B-9397-08002B2CF9AE}" pid="4" name="Slides">
    <vt:i4>31</vt:i4>
  </property>
</Properties>
</file>